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6" r:id="rId1"/>
  </p:sldMasterIdLst>
  <p:notesMasterIdLst>
    <p:notesMasterId r:id="rId20"/>
  </p:notesMasterIdLst>
  <p:sldIdLst>
    <p:sldId id="256" r:id="rId2"/>
    <p:sldId id="286" r:id="rId3"/>
    <p:sldId id="291" r:id="rId4"/>
    <p:sldId id="292" r:id="rId5"/>
    <p:sldId id="299" r:id="rId6"/>
    <p:sldId id="300" r:id="rId7"/>
    <p:sldId id="303" r:id="rId8"/>
    <p:sldId id="304" r:id="rId9"/>
    <p:sldId id="302" r:id="rId10"/>
    <p:sldId id="305" r:id="rId11"/>
    <p:sldId id="306" r:id="rId12"/>
    <p:sldId id="310" r:id="rId13"/>
    <p:sldId id="311" r:id="rId14"/>
    <p:sldId id="309" r:id="rId15"/>
    <p:sldId id="307" r:id="rId16"/>
    <p:sldId id="308" r:id="rId17"/>
    <p:sldId id="297" r:id="rId18"/>
    <p:sldId id="289"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Pack by Diakov" initials="RbD" lastIdx="0" clrIdx="0">
    <p:extLst>
      <p:ext uri="{19B8F6BF-5375-455C-9EA6-DF929625EA0E}">
        <p15:presenceInfo xmlns:p15="http://schemas.microsoft.com/office/powerpoint/2012/main" userId="2978fdf3325c36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60"/>
  </p:normalViewPr>
  <p:slideViewPr>
    <p:cSldViewPr snapToGrid="0">
      <p:cViewPr>
        <p:scale>
          <a:sx n="50" d="100"/>
          <a:sy n="50" d="100"/>
        </p:scale>
        <p:origin x="29" y="6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66205851"/>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50042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F5FB769C-687B-4C94-84C1-620E0EAED774}" type="datetimeFigureOut">
              <a:rPr lang="ru-RU" smtClean="0"/>
              <a:t>19.06.2025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2136317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5FB769C-687B-4C94-84C1-620E0EAED774}" type="datetimeFigureOut">
              <a:rPr lang="ru-RU" smtClean="0"/>
              <a:t>19.06.2025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29444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5FB769C-687B-4C94-84C1-620E0EAED774}" type="datetimeFigureOut">
              <a:rPr lang="ru-RU" smtClean="0"/>
              <a:t>19.06.2025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4228148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5FB769C-687B-4C94-84C1-620E0EAED774}" type="datetimeFigureOut">
              <a:rPr lang="ru-RU" smtClean="0"/>
              <a:t>19.06.2025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369652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5FB769C-687B-4C94-84C1-620E0EAED774}" type="datetimeFigureOut">
              <a:rPr lang="ru-RU" smtClean="0"/>
              <a:t>19.06.2025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3662924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F5FB769C-687B-4C94-84C1-620E0EAED774}" type="datetimeFigureOut">
              <a:rPr lang="ru-RU" smtClean="0"/>
              <a:t>19.06.2025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3485057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F5FB769C-687B-4C94-84C1-620E0EAED774}" type="datetimeFigureOut">
              <a:rPr lang="ru-RU" smtClean="0"/>
              <a:t>19.06.2025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402121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F5FB769C-687B-4C94-84C1-620E0EAED774}" type="datetimeFigureOut">
              <a:rPr lang="ru-RU" smtClean="0"/>
              <a:t>19.06.2025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228782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5FB769C-687B-4C94-84C1-620E0EAED774}" type="datetimeFigureOut">
              <a:rPr lang="ru-RU" smtClean="0"/>
              <a:t>19.06.2025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62465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5FB769C-687B-4C94-84C1-620E0EAED774}" type="datetimeFigureOut">
              <a:rPr lang="ru-RU" smtClean="0"/>
              <a:t>19.06.2025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3349472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5FB769C-687B-4C94-84C1-620E0EAED774}" type="datetimeFigureOut">
              <a:rPr lang="ru-RU" smtClean="0"/>
              <a:t>19.06.2025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367254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FB769C-687B-4C94-84C1-620E0EAED774}" type="datetimeFigureOut">
              <a:rPr lang="ru-RU" smtClean="0"/>
              <a:t>19.06.2025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ru-RU" smtClean="0"/>
              <a:t>‹#›</a:t>
            </a:fld>
            <a:endParaRPr lang="ru-RU"/>
          </a:p>
        </p:txBody>
      </p:sp>
    </p:spTree>
    <p:extLst>
      <p:ext uri="{BB962C8B-B14F-4D97-AF65-F5344CB8AC3E}">
        <p14:creationId xmlns:p14="http://schemas.microsoft.com/office/powerpoint/2010/main" val="3438274753"/>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Заголовок 1"/>
          <p:cNvSpPr txBox="1">
            <a:spLocks noGrp="1"/>
          </p:cNvSpPr>
          <p:nvPr>
            <p:ph type="ctrTitle"/>
          </p:nvPr>
        </p:nvSpPr>
        <p:spPr>
          <a:xfrm>
            <a:off x="1395315" y="2032964"/>
            <a:ext cx="10316282" cy="1844890"/>
          </a:xfrm>
          <a:prstGeom prst="rect">
            <a:avLst/>
          </a:prstGeom>
        </p:spPr>
        <p:txBody>
          <a:bodyPr>
            <a:normAutofit/>
          </a:bodyPr>
          <a:lstStyle>
            <a:lvl1pPr>
              <a:defRPr sz="3600">
                <a:latin typeface="Times New Roman"/>
                <a:ea typeface="Times New Roman"/>
                <a:cs typeface="Times New Roman"/>
                <a:sym typeface="Times New Roman"/>
              </a:defRPr>
            </a:lvl1pPr>
          </a:lstStyle>
          <a:p>
            <a:r>
              <a:rPr lang="ru-RU" dirty="0">
                <a:latin typeface="Bahnschrift Light" panose="020B0502040204020203" pitchFamily="34" charset="0"/>
              </a:rPr>
              <a:t>НЕЙРОННАЯ СЕТЬ КОХОНЕНА</a:t>
            </a:r>
          </a:p>
        </p:txBody>
      </p:sp>
      <p:sp>
        <p:nvSpPr>
          <p:cNvPr id="95" name="Подзаголовок 2"/>
          <p:cNvSpPr txBox="1">
            <a:spLocks noGrp="1"/>
          </p:cNvSpPr>
          <p:nvPr>
            <p:ph type="subTitle" idx="1"/>
          </p:nvPr>
        </p:nvSpPr>
        <p:spPr>
          <a:xfrm>
            <a:off x="5756330" y="4286312"/>
            <a:ext cx="5939164" cy="1655762"/>
          </a:xfrm>
          <a:prstGeom prst="rect">
            <a:avLst/>
          </a:prstGeom>
        </p:spPr>
        <p:txBody>
          <a:bodyPr>
            <a:normAutofit fontScale="92500"/>
          </a:bodyPr>
          <a:lstStyle/>
          <a:p>
            <a:pPr algn="l" defTabSz="896111">
              <a:spcBef>
                <a:spcPts val="800"/>
              </a:spcBef>
              <a:tabLst>
                <a:tab pos="3149600" algn="l"/>
              </a:tabLst>
              <a:defRPr sz="2300"/>
            </a:pPr>
            <a:r>
              <a:rPr lang="ru-RU" dirty="0">
                <a:latin typeface="Bahnschrift Light" panose="020B0502040204020203" pitchFamily="34" charset="0"/>
              </a:rPr>
              <a:t>Студентка 3 курса, группы 09-961</a:t>
            </a:r>
          </a:p>
          <a:p>
            <a:pPr algn="l" defTabSz="896111">
              <a:spcBef>
                <a:spcPts val="800"/>
              </a:spcBef>
              <a:tabLst>
                <a:tab pos="3149600" algn="l"/>
              </a:tabLst>
              <a:defRPr sz="2300"/>
            </a:pPr>
            <a:r>
              <a:rPr lang="ru-RU" dirty="0">
                <a:latin typeface="Bahnschrift Light" panose="020B0502040204020203" pitchFamily="34" charset="0"/>
              </a:rPr>
              <a:t>Сиразетдинова А.Д.</a:t>
            </a:r>
            <a:endParaRPr dirty="0">
              <a:latin typeface="Bahnschrift Light" panose="020B0502040204020203" pitchFamily="34" charset="0"/>
            </a:endParaRPr>
          </a:p>
          <a:p>
            <a:pPr algn="l" defTabSz="896111">
              <a:spcBef>
                <a:spcPts val="800"/>
              </a:spcBef>
              <a:tabLst>
                <a:tab pos="3149600" algn="l"/>
              </a:tabLst>
              <a:defRPr sz="2300"/>
            </a:pPr>
            <a:r>
              <a:rPr lang="ru-RU" dirty="0">
                <a:latin typeface="Bahnschrift Light" panose="020B0502040204020203" pitchFamily="34" charset="0"/>
              </a:rPr>
              <a:t>Науч. р</a:t>
            </a:r>
            <a:r>
              <a:rPr dirty="0" err="1">
                <a:latin typeface="Bahnschrift Light" panose="020B0502040204020203" pitchFamily="34" charset="0"/>
              </a:rPr>
              <a:t>уководитель</a:t>
            </a:r>
            <a:r>
              <a:rPr dirty="0">
                <a:latin typeface="Bahnschrift Light" panose="020B0502040204020203" pitchFamily="34" charset="0"/>
              </a:rPr>
              <a:t>: </a:t>
            </a:r>
            <a:r>
              <a:rPr lang="ru-RU" dirty="0">
                <a:latin typeface="Bahnschrift Light" panose="020B0502040204020203" pitchFamily="34" charset="0"/>
              </a:rPr>
              <a:t>старший преподаватель</a:t>
            </a:r>
          </a:p>
          <a:p>
            <a:pPr algn="l" defTabSz="896111">
              <a:spcBef>
                <a:spcPts val="800"/>
              </a:spcBef>
              <a:tabLst>
                <a:tab pos="3149600" algn="l"/>
              </a:tabLst>
              <a:defRPr sz="2300"/>
            </a:pPr>
            <a:r>
              <a:rPr lang="ru-RU" dirty="0" err="1">
                <a:latin typeface="Bahnschrift Light" panose="020B0502040204020203" pitchFamily="34" charset="0"/>
              </a:rPr>
              <a:t>Гилемзянов</a:t>
            </a:r>
            <a:r>
              <a:rPr dirty="0">
                <a:latin typeface="Bahnschrift Light" panose="020B0502040204020203" pitchFamily="34" charset="0"/>
              </a:rPr>
              <a:t> </a:t>
            </a:r>
            <a:r>
              <a:rPr lang="ru-RU" dirty="0">
                <a:latin typeface="Bahnschrift Light" panose="020B0502040204020203" pitchFamily="34" charset="0"/>
              </a:rPr>
              <a:t>А</a:t>
            </a:r>
            <a:r>
              <a:rPr dirty="0">
                <a:latin typeface="Bahnschrift Light" panose="020B0502040204020203" pitchFamily="34" charset="0"/>
              </a:rPr>
              <a:t>.</a:t>
            </a:r>
            <a:r>
              <a:rPr lang="ru-RU" dirty="0">
                <a:latin typeface="Bahnschrift Light" panose="020B0502040204020203" pitchFamily="34" charset="0"/>
              </a:rPr>
              <a:t>Ф</a:t>
            </a:r>
            <a:r>
              <a:rPr dirty="0">
                <a:latin typeface="Bahnschrift Light" panose="020B0502040204020203" pitchFamily="34" charset="0"/>
              </a:rPr>
              <a:t>.</a:t>
            </a:r>
          </a:p>
        </p:txBody>
      </p:sp>
      <p:sp>
        <p:nvSpPr>
          <p:cNvPr id="96" name="Прямоугольник 5"/>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97" name="Picture 2" descr="Picture 2"/>
          <p:cNvPicPr>
            <a:picLocks noChangeAspect="1"/>
          </p:cNvPicPr>
          <p:nvPr/>
        </p:nvPicPr>
        <p:blipFill>
          <a:blip r:embed="rId2"/>
          <a:stretch>
            <a:fillRect/>
          </a:stretch>
        </p:blipFill>
        <p:spPr>
          <a:xfrm>
            <a:off x="92874" y="140800"/>
            <a:ext cx="810485" cy="791355"/>
          </a:xfrm>
          <a:prstGeom prst="rect">
            <a:avLst/>
          </a:prstGeom>
          <a:ln w="12700">
            <a:miter lim="400000"/>
          </a:ln>
        </p:spPr>
      </p:pic>
      <p:sp>
        <p:nvSpPr>
          <p:cNvPr id="98" name="TextBox 7"/>
          <p:cNvSpPr txBox="1"/>
          <p:nvPr/>
        </p:nvSpPr>
        <p:spPr>
          <a:xfrm>
            <a:off x="1395315" y="570881"/>
            <a:ext cx="10316282" cy="1200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2400">
                <a:latin typeface="+mj-lt"/>
                <a:ea typeface="+mj-ea"/>
                <a:cs typeface="+mj-cs"/>
                <a:sym typeface="Calibri"/>
              </a:defRPr>
            </a:pPr>
            <a:r>
              <a:rPr dirty="0">
                <a:latin typeface="Bahnschrift Light" panose="020B0502040204020203" pitchFamily="34" charset="0"/>
              </a:rPr>
              <a:t>Казанский федеральный университет</a:t>
            </a:r>
          </a:p>
          <a:p>
            <a:pPr algn="ctr">
              <a:defRPr sz="2400">
                <a:latin typeface="+mj-lt"/>
                <a:ea typeface="+mj-ea"/>
                <a:cs typeface="+mj-cs"/>
                <a:sym typeface="Calibri"/>
              </a:defRPr>
            </a:pPr>
            <a:r>
              <a:rPr dirty="0" err="1">
                <a:latin typeface="Bahnschrift Light" panose="020B0502040204020203" pitchFamily="34" charset="0"/>
              </a:rPr>
              <a:t>Институт</a:t>
            </a:r>
            <a:r>
              <a:rPr dirty="0">
                <a:latin typeface="Bahnschrift Light" panose="020B0502040204020203" pitchFamily="34" charset="0"/>
              </a:rPr>
              <a:t> </a:t>
            </a:r>
            <a:r>
              <a:rPr dirty="0" err="1">
                <a:latin typeface="Bahnschrift Light" panose="020B0502040204020203" pitchFamily="34" charset="0"/>
              </a:rPr>
              <a:t>вычислительной</a:t>
            </a:r>
            <a:r>
              <a:rPr dirty="0">
                <a:latin typeface="Bahnschrift Light" panose="020B0502040204020203" pitchFamily="34" charset="0"/>
              </a:rPr>
              <a:t> </a:t>
            </a:r>
            <a:r>
              <a:rPr dirty="0" err="1">
                <a:latin typeface="Bahnschrift Light" panose="020B0502040204020203" pitchFamily="34" charset="0"/>
              </a:rPr>
              <a:t>математики</a:t>
            </a:r>
            <a:r>
              <a:rPr dirty="0">
                <a:latin typeface="Bahnschrift Light" panose="020B0502040204020203" pitchFamily="34" charset="0"/>
              </a:rPr>
              <a:t> и </a:t>
            </a:r>
            <a:r>
              <a:rPr dirty="0" err="1">
                <a:latin typeface="Bahnschrift Light" panose="020B0502040204020203" pitchFamily="34" charset="0"/>
              </a:rPr>
              <a:t>информационных</a:t>
            </a:r>
            <a:r>
              <a:rPr dirty="0">
                <a:latin typeface="Bahnschrift Light" panose="020B0502040204020203" pitchFamily="34" charset="0"/>
              </a:rPr>
              <a:t> </a:t>
            </a:r>
            <a:r>
              <a:rPr dirty="0" err="1">
                <a:latin typeface="Bahnschrift Light" panose="020B0502040204020203" pitchFamily="34" charset="0"/>
              </a:rPr>
              <a:t>технологий</a:t>
            </a:r>
            <a:endParaRPr dirty="0">
              <a:latin typeface="Bahnschrift Light" panose="020B0502040204020203" pitchFamily="34" charset="0"/>
            </a:endParaRPr>
          </a:p>
          <a:p>
            <a:pPr algn="ctr">
              <a:defRPr sz="2400">
                <a:latin typeface="+mj-lt"/>
                <a:ea typeface="+mj-ea"/>
                <a:cs typeface="+mj-cs"/>
                <a:sym typeface="Calibri"/>
              </a:defRPr>
            </a:pPr>
            <a:r>
              <a:rPr dirty="0" err="1">
                <a:latin typeface="Bahnschrift Light" panose="020B0502040204020203" pitchFamily="34" charset="0"/>
              </a:rPr>
              <a:t>Кафедра</a:t>
            </a:r>
            <a:r>
              <a:rPr dirty="0">
                <a:latin typeface="Bahnschrift Light" panose="020B0502040204020203" pitchFamily="34" charset="0"/>
              </a:rPr>
              <a:t> </a:t>
            </a:r>
            <a:r>
              <a:rPr dirty="0" err="1">
                <a:latin typeface="Bahnschrift Light" panose="020B0502040204020203" pitchFamily="34" charset="0"/>
              </a:rPr>
              <a:t>информационных</a:t>
            </a:r>
            <a:r>
              <a:rPr dirty="0">
                <a:latin typeface="Bahnschrift Light" panose="020B0502040204020203" pitchFamily="34" charset="0"/>
              </a:rPr>
              <a:t> </a:t>
            </a:r>
            <a:r>
              <a:rPr dirty="0" err="1">
                <a:latin typeface="Bahnschrift Light" panose="020B0502040204020203" pitchFamily="34" charset="0"/>
              </a:rPr>
              <a:t>систем</a:t>
            </a:r>
            <a:endParaRPr dirty="0">
              <a:latin typeface="Bahnschrift Light" panose="020B0502040204020203" pitchFamily="34" charset="0"/>
            </a:endParaRPr>
          </a:p>
        </p:txBody>
      </p:sp>
      <p:sp>
        <p:nvSpPr>
          <p:cNvPr id="99" name="TextBox 8"/>
          <p:cNvSpPr txBox="1"/>
          <p:nvPr/>
        </p:nvSpPr>
        <p:spPr>
          <a:xfrm>
            <a:off x="5121495" y="2032964"/>
            <a:ext cx="2863922"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400">
                <a:latin typeface="+mj-lt"/>
                <a:ea typeface="+mj-ea"/>
                <a:cs typeface="+mj-cs"/>
                <a:sym typeface="Calibri"/>
              </a:defRPr>
            </a:lvl1pPr>
          </a:lstStyle>
          <a:p>
            <a:pPr algn="ctr"/>
            <a:r>
              <a:rPr lang="ru-RU" dirty="0">
                <a:latin typeface="Bahnschrift Light" panose="020B0502040204020203" pitchFamily="34" charset="0"/>
              </a:rPr>
              <a:t>КУРСОВАЯ РАБОТА</a:t>
            </a:r>
          </a:p>
        </p:txBody>
      </p:sp>
      <p:sp>
        <p:nvSpPr>
          <p:cNvPr id="100" name="TextBox 9"/>
          <p:cNvSpPr txBox="1"/>
          <p:nvPr/>
        </p:nvSpPr>
        <p:spPr>
          <a:xfrm>
            <a:off x="5756329" y="6260346"/>
            <a:ext cx="1594039" cy="369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defRPr>
                <a:latin typeface="+mj-lt"/>
                <a:ea typeface="+mj-ea"/>
                <a:cs typeface="+mj-cs"/>
                <a:sym typeface="Calibri"/>
              </a:defRPr>
            </a:lvl1pPr>
          </a:lstStyle>
          <a:p>
            <a:r>
              <a:rPr dirty="0" err="1">
                <a:latin typeface="Bahnschrift Light" panose="020B0502040204020203" pitchFamily="34" charset="0"/>
              </a:rPr>
              <a:t>Казань</a:t>
            </a:r>
            <a:r>
              <a:rPr dirty="0">
                <a:latin typeface="Bahnschrift Light" panose="020B0502040204020203" pitchFamily="34" charset="0"/>
              </a:rPr>
              <a:t> – 202</a:t>
            </a:r>
            <a:r>
              <a:rPr lang="ru-RU" dirty="0">
                <a:latin typeface="Bahnschrift Light" panose="020B0502040204020203" pitchFamily="34" charset="0"/>
              </a:rPr>
              <a:t>5</a:t>
            </a:r>
            <a:endParaRPr dirty="0">
              <a:latin typeface="Bahnschrift Ligh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47A2-AD7C-BBAD-5B85-BD216147391F}"/>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CDCC37E3-2094-D0B4-F200-9C712F3CF24D}"/>
              </a:ext>
            </a:extLst>
          </p:cNvPr>
          <p:cNvSpPr txBox="1">
            <a:spLocks/>
          </p:cNvSpPr>
          <p:nvPr/>
        </p:nvSpPr>
        <p:spPr>
          <a:xfrm>
            <a:off x="6364596" y="1623476"/>
            <a:ext cx="5530198" cy="4138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Компьютеру недостаточно просто указать на ошибки, нужно сказать, как именно изменить 13 000 значений - веса и смещения.</a:t>
            </a:r>
            <a:br>
              <a:rPr lang="ru-RU" sz="2000" dirty="0">
                <a:latin typeface="Bahnschrift Light" panose="020B0502040204020203" pitchFamily="34" charset="0"/>
              </a:rPr>
            </a:br>
            <a:br>
              <a:rPr lang="ru-RU" sz="2000" dirty="0">
                <a:latin typeface="Bahnschrift Light" panose="020B0502040204020203" pitchFamily="34" charset="0"/>
              </a:rPr>
            </a:br>
            <a:r>
              <a:rPr lang="ru-RU" sz="2000" dirty="0">
                <a:latin typeface="Bahnschrift Light" panose="020B0502040204020203" pitchFamily="34" charset="0"/>
              </a:rPr>
              <a:t>Отличие машинного обучения в том, что мы не пишем явные инструкции, а позволяем системе найти оптимальные параметры, минимизируя ошибки.</a:t>
            </a:r>
          </a:p>
          <a:p>
            <a:pPr marL="0" indent="0">
              <a:buNone/>
            </a:pPr>
            <a:br>
              <a:rPr lang="ru-RU" sz="2000" dirty="0">
                <a:latin typeface="Bahnschrift Light" panose="020B0502040204020203" pitchFamily="34" charset="0"/>
              </a:rPr>
            </a:br>
            <a:r>
              <a:rPr lang="ru-RU" sz="2000" dirty="0">
                <a:latin typeface="Bahnschrift Light" panose="020B0502040204020203" pitchFamily="34" charset="0"/>
              </a:rPr>
              <a:t>Для проверки обучения используют данные, которые сеть раньше не видела. Если она хорошо справляется с ними, значит обучение прошло успешно. </a:t>
            </a:r>
          </a:p>
        </p:txBody>
      </p:sp>
      <p:grpSp>
        <p:nvGrpSpPr>
          <p:cNvPr id="8" name="Группа 7">
            <a:extLst>
              <a:ext uri="{FF2B5EF4-FFF2-40B4-BE49-F238E27FC236}">
                <a16:creationId xmlns:a16="http://schemas.microsoft.com/office/drawing/2014/main" id="{E3EFD497-BC27-25AB-1402-CA0A81A52CBF}"/>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E6DB4F6C-23D1-A1AE-9531-C193F28BFD0F}"/>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5B9EE4A9-315A-AA11-2ED0-54F0D41C7645}"/>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A06F0B23-9D4B-F083-F937-FC3876ADE361}"/>
              </a:ext>
            </a:extLst>
          </p:cNvPr>
          <p:cNvSpPr txBox="1">
            <a:spLocks/>
          </p:cNvSpPr>
          <p:nvPr/>
        </p:nvSpPr>
        <p:spPr>
          <a:xfrm>
            <a:off x="2047240" y="29791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ОБУЧЕНИЕ</a:t>
            </a:r>
          </a:p>
        </p:txBody>
      </p:sp>
      <p:pic>
        <p:nvPicPr>
          <p:cNvPr id="9218" name="Picture 2">
            <a:extLst>
              <a:ext uri="{FF2B5EF4-FFF2-40B4-BE49-F238E27FC236}">
                <a16:creationId xmlns:a16="http://schemas.microsoft.com/office/drawing/2014/main" id="{F9DBAA8E-6BAE-705E-AC60-D01366367B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206" y="1924755"/>
            <a:ext cx="5798794" cy="326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11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F65E-42E1-E049-3C7B-DA8A3A2C1C35}"/>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C172E420-ED5B-F169-4C7B-DF3028AADFC6}"/>
              </a:ext>
            </a:extLst>
          </p:cNvPr>
          <p:cNvSpPr txBox="1">
            <a:spLocks/>
          </p:cNvSpPr>
          <p:nvPr/>
        </p:nvSpPr>
        <p:spPr>
          <a:xfrm>
            <a:off x="6256223" y="2401704"/>
            <a:ext cx="5530198" cy="29078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В многомерном пространстве градиент показывает направление самого крутого подъема. Градиентный спуск — алгоритм минимизации функции.</a:t>
            </a:r>
            <a:br>
              <a:rPr lang="ru-RU" sz="2000" dirty="0">
                <a:latin typeface="Bahnschrift Light" panose="020B0502040204020203" pitchFamily="34" charset="0"/>
              </a:rPr>
            </a:br>
            <a:r>
              <a:rPr lang="ru-RU" sz="2000" dirty="0">
                <a:latin typeface="Bahnschrift Light" panose="020B0502040204020203" pitchFamily="34" charset="0"/>
              </a:rPr>
              <a:t> </a:t>
            </a:r>
            <a:br>
              <a:rPr lang="ru-RU" sz="2000" dirty="0">
                <a:latin typeface="Bahnschrift Light" panose="020B0502040204020203" pitchFamily="34" charset="0"/>
              </a:rPr>
            </a:br>
            <a:r>
              <a:rPr lang="ru-RU" sz="2000" dirty="0">
                <a:latin typeface="Bahnschrift Light" panose="020B0502040204020203" pitchFamily="34" charset="0"/>
              </a:rPr>
              <a:t>Градиент функции стоимости ранжирует значимость изменений: </a:t>
            </a:r>
            <a:br>
              <a:rPr lang="ru-RU" sz="2000" dirty="0">
                <a:latin typeface="Bahnschrift Light" panose="020B0502040204020203" pitchFamily="34" charset="0"/>
              </a:rPr>
            </a:br>
            <a:r>
              <a:rPr lang="ru-RU" sz="2000" dirty="0">
                <a:latin typeface="Bahnschrift Light" panose="020B0502040204020203" pitchFamily="34" charset="0"/>
              </a:rPr>
              <a:t>Знак — увеличивать или уменьшать параметр.</a:t>
            </a:r>
            <a:br>
              <a:rPr lang="ru-RU" sz="2000" dirty="0">
                <a:latin typeface="Bahnschrift Light" panose="020B0502040204020203" pitchFamily="34" charset="0"/>
              </a:rPr>
            </a:br>
            <a:r>
              <a:rPr lang="ru-RU" sz="2000" dirty="0">
                <a:latin typeface="Bahnschrift Light" panose="020B0502040204020203" pitchFamily="34" charset="0"/>
              </a:rPr>
              <a:t>Величина — насколько важно изменение.</a:t>
            </a:r>
          </a:p>
          <a:p>
            <a:pPr marL="0" indent="0">
              <a:buNone/>
            </a:pPr>
            <a:endParaRPr lang="ru-RU" sz="2000" dirty="0">
              <a:latin typeface="Bahnschrift Light" panose="020B0502040204020203" pitchFamily="34" charset="0"/>
            </a:endParaRPr>
          </a:p>
        </p:txBody>
      </p:sp>
      <p:grpSp>
        <p:nvGrpSpPr>
          <p:cNvPr id="8" name="Группа 7">
            <a:extLst>
              <a:ext uri="{FF2B5EF4-FFF2-40B4-BE49-F238E27FC236}">
                <a16:creationId xmlns:a16="http://schemas.microsoft.com/office/drawing/2014/main" id="{AF73A1E8-9E3B-3144-21A7-C90CD51E70ED}"/>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29F0CE27-5D57-BADC-A2A9-F541C3F7D141}"/>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20040A01-AC8B-936B-7C37-7F9D9F36DE5B}"/>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1E18A9FE-F8FD-CDFF-0DCC-5363AC4F1A87}"/>
              </a:ext>
            </a:extLst>
          </p:cNvPr>
          <p:cNvSpPr txBox="1">
            <a:spLocks/>
          </p:cNvSpPr>
          <p:nvPr/>
        </p:nvSpPr>
        <p:spPr>
          <a:xfrm>
            <a:off x="2047240" y="29791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ГРАДИЕНТНЫЙ СПУСК</a:t>
            </a:r>
          </a:p>
        </p:txBody>
      </p:sp>
      <p:grpSp>
        <p:nvGrpSpPr>
          <p:cNvPr id="3" name="Группа 2">
            <a:extLst>
              <a:ext uri="{FF2B5EF4-FFF2-40B4-BE49-F238E27FC236}">
                <a16:creationId xmlns:a16="http://schemas.microsoft.com/office/drawing/2014/main" id="{1BF717F6-96AA-BA58-5E78-03AE35579EC0}"/>
              </a:ext>
            </a:extLst>
          </p:cNvPr>
          <p:cNvGrpSpPr/>
          <p:nvPr/>
        </p:nvGrpSpPr>
        <p:grpSpPr>
          <a:xfrm>
            <a:off x="405578" y="1623476"/>
            <a:ext cx="5690422" cy="4470556"/>
            <a:chOff x="405578" y="2009250"/>
            <a:chExt cx="5690422" cy="4470556"/>
          </a:xfrm>
        </p:grpSpPr>
        <p:pic>
          <p:nvPicPr>
            <p:cNvPr id="9220" name="Picture 4">
              <a:extLst>
                <a:ext uri="{FF2B5EF4-FFF2-40B4-BE49-F238E27FC236}">
                  <a16:creationId xmlns:a16="http://schemas.microsoft.com/office/drawing/2014/main" id="{4E5D618D-15B6-F664-FA07-489A4237D0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579" y="2009250"/>
              <a:ext cx="5690421" cy="320086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B4C1811C-2407-D55B-3C68-65B727B2B9D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44" t="9949" r="7665" b="8958"/>
            <a:stretch>
              <a:fillRect/>
            </a:stretch>
          </p:blipFill>
          <p:spPr bwMode="auto">
            <a:xfrm>
              <a:off x="405578" y="4711966"/>
              <a:ext cx="5690421" cy="17678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0061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A53AA-923A-953F-0576-1053DA0D39C8}"/>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75D2CFBD-486D-FDAA-3B78-9DBCC17D10E7}"/>
              </a:ext>
            </a:extLst>
          </p:cNvPr>
          <p:cNvSpPr txBox="1">
            <a:spLocks/>
          </p:cNvSpPr>
          <p:nvPr/>
        </p:nvSpPr>
        <p:spPr>
          <a:xfrm>
            <a:off x="5811520" y="1437006"/>
            <a:ext cx="6090920" cy="52685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Обратное распространение — алгоритм обучения по принципу «нейроны, которые активируются вместе, связываются сильнее». </a:t>
            </a:r>
            <a:br>
              <a:rPr lang="ru-RU" sz="2000" dirty="0">
                <a:latin typeface="Bahnschrift Light" panose="020B0502040204020203" pitchFamily="34" charset="0"/>
              </a:rPr>
            </a:br>
            <a:br>
              <a:rPr lang="ru-RU" sz="2000" dirty="0">
                <a:latin typeface="Bahnschrift Light" panose="020B0502040204020203" pitchFamily="34" charset="0"/>
              </a:rPr>
            </a:br>
            <a:r>
              <a:rPr lang="ru-RU" sz="2000" dirty="0">
                <a:latin typeface="Bahnschrift Light" panose="020B0502040204020203" pitchFamily="34" charset="0"/>
              </a:rPr>
              <a:t>Функция стоимости оценивает ошибку </a:t>
            </a:r>
            <a:br>
              <a:rPr lang="ru-RU" sz="2000" dirty="0">
                <a:latin typeface="Bahnschrift Light" panose="020B0502040204020203" pitchFamily="34" charset="0"/>
              </a:rPr>
            </a:br>
            <a:r>
              <a:rPr lang="ru-RU" sz="2000" dirty="0">
                <a:latin typeface="Bahnschrift Light" panose="020B0502040204020203" pitchFamily="34" charset="0"/>
              </a:rPr>
              <a:t>Градиент указывает направление наискорейшего роста ошибки</a:t>
            </a:r>
            <a:br>
              <a:rPr lang="ru-RU" sz="2000" dirty="0">
                <a:latin typeface="Bahnschrift Light" panose="020B0502040204020203" pitchFamily="34" charset="0"/>
              </a:rPr>
            </a:br>
            <a:r>
              <a:rPr lang="ru-RU" sz="2000" dirty="0">
                <a:latin typeface="Bahnschrift Light" panose="020B0502040204020203" pitchFamily="34" charset="0"/>
              </a:rPr>
              <a:t>Отрицательный градиент показывает как корректировать параметры</a:t>
            </a:r>
            <a:br>
              <a:rPr lang="ru-RU" sz="2000" dirty="0">
                <a:latin typeface="Bahnschrift Light" panose="020B0502040204020203" pitchFamily="34" charset="0"/>
              </a:rPr>
            </a:br>
            <a:r>
              <a:rPr lang="ru-RU" sz="2000" dirty="0">
                <a:latin typeface="Bahnschrift Light" panose="020B0502040204020203" pitchFamily="34" charset="0"/>
              </a:rPr>
              <a:t>Обратное распространение суммирует результат, и рекурсивно применяет алгоритм, двигаясь назад по сети</a:t>
            </a:r>
            <a:br>
              <a:rPr lang="ru-RU" sz="2000" dirty="0">
                <a:latin typeface="Bahnschrift Light" panose="020B0502040204020203" pitchFamily="34" charset="0"/>
              </a:rPr>
            </a:br>
            <a:endParaRPr lang="ru-RU" sz="2000" dirty="0">
              <a:latin typeface="Bahnschrift Light" panose="020B0502040204020203" pitchFamily="34" charset="0"/>
            </a:endParaRPr>
          </a:p>
          <a:p>
            <a:pPr marL="0" indent="0">
              <a:buNone/>
            </a:pPr>
            <a:r>
              <a:rPr lang="ru-RU" sz="2000" dirty="0">
                <a:latin typeface="Bahnschrift Light" panose="020B0502040204020203" pitchFamily="34" charset="0"/>
              </a:rPr>
              <a:t>Менять активацию нейрона напрямую нельзя, можно </a:t>
            </a:r>
            <a:br>
              <a:rPr lang="ru-RU" sz="2000" dirty="0">
                <a:latin typeface="Bahnschrift Light" panose="020B0502040204020203" pitchFamily="34" charset="0"/>
              </a:rPr>
            </a:br>
            <a:r>
              <a:rPr lang="ru-RU" sz="2000" dirty="0">
                <a:latin typeface="Bahnschrift Light" panose="020B0502040204020203" pitchFamily="34" charset="0"/>
              </a:rPr>
              <a:t>1. Увеличить смещение</a:t>
            </a:r>
            <a:br>
              <a:rPr lang="ru-RU" sz="2000" dirty="0">
                <a:latin typeface="Bahnschrift Light" panose="020B0502040204020203" pitchFamily="34" charset="0"/>
              </a:rPr>
            </a:br>
            <a:r>
              <a:rPr lang="ru-RU" sz="2000" dirty="0">
                <a:latin typeface="Bahnschrift Light" panose="020B0502040204020203" pitchFamily="34" charset="0"/>
              </a:rPr>
              <a:t>2. Увеличить веса</a:t>
            </a:r>
            <a:br>
              <a:rPr lang="ru-RU" sz="2000" dirty="0">
                <a:latin typeface="Bahnschrift Light" panose="020B0502040204020203" pitchFamily="34" charset="0"/>
              </a:rPr>
            </a:br>
            <a:r>
              <a:rPr lang="ru-RU" sz="2000" dirty="0">
                <a:latin typeface="Bahnschrift Light" panose="020B0502040204020203" pitchFamily="34" charset="0"/>
              </a:rPr>
              <a:t>3. Изменить активации предыдущего слоя</a:t>
            </a:r>
            <a:br>
              <a:rPr lang="ru-RU" sz="2000" dirty="0">
                <a:latin typeface="Bahnschrift Light" panose="020B0502040204020203" pitchFamily="34" charset="0"/>
              </a:rPr>
            </a:br>
            <a:r>
              <a:rPr lang="ru-RU" sz="2000" dirty="0">
                <a:latin typeface="Bahnschrift Light" panose="020B0502040204020203" pitchFamily="34" charset="0"/>
              </a:rPr>
              <a:t> </a:t>
            </a:r>
          </a:p>
        </p:txBody>
      </p:sp>
      <p:grpSp>
        <p:nvGrpSpPr>
          <p:cNvPr id="8" name="Группа 7">
            <a:extLst>
              <a:ext uri="{FF2B5EF4-FFF2-40B4-BE49-F238E27FC236}">
                <a16:creationId xmlns:a16="http://schemas.microsoft.com/office/drawing/2014/main" id="{80A26953-44B8-3386-D548-DBAB32260F1C}"/>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F3E47EC7-A0B7-2AE6-5DA6-96328A559469}"/>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FD0439E8-6CD7-C9CE-A218-3DD6C9EB5381}"/>
                </a:ext>
              </a:extLst>
            </p:cNvPr>
            <p:cNvPicPr>
              <a:picLocks noChangeAspect="1"/>
            </p:cNvPicPr>
            <p:nvPr/>
          </p:nvPicPr>
          <p:blipFill>
            <a:blip r:embed="rId3"/>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DEF559A7-5EEB-CF25-A85F-25CC407522D7}"/>
              </a:ext>
            </a:extLst>
          </p:cNvPr>
          <p:cNvSpPr txBox="1">
            <a:spLocks/>
          </p:cNvSpPr>
          <p:nvPr/>
        </p:nvSpPr>
        <p:spPr>
          <a:xfrm>
            <a:off x="1953456" y="26937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ОБРАТНОЕ РАСПРОСТРАНЕНИЕ</a:t>
            </a:r>
          </a:p>
        </p:txBody>
      </p:sp>
      <p:grpSp>
        <p:nvGrpSpPr>
          <p:cNvPr id="20" name="Группа 19">
            <a:extLst>
              <a:ext uri="{FF2B5EF4-FFF2-40B4-BE49-F238E27FC236}">
                <a16:creationId xmlns:a16="http://schemas.microsoft.com/office/drawing/2014/main" id="{71CEF617-9500-83AE-9A44-8989E7355075}"/>
              </a:ext>
            </a:extLst>
          </p:cNvPr>
          <p:cNvGrpSpPr/>
          <p:nvPr/>
        </p:nvGrpSpPr>
        <p:grpSpPr>
          <a:xfrm>
            <a:off x="498116" y="1911533"/>
            <a:ext cx="5024980" cy="3611048"/>
            <a:chOff x="1071020" y="1623476"/>
            <a:chExt cx="4500992" cy="3132970"/>
          </a:xfrm>
        </p:grpSpPr>
        <p:pic>
          <p:nvPicPr>
            <p:cNvPr id="12" name="Рисунок 11">
              <a:extLst>
                <a:ext uri="{FF2B5EF4-FFF2-40B4-BE49-F238E27FC236}">
                  <a16:creationId xmlns:a16="http://schemas.microsoft.com/office/drawing/2014/main" id="{F097CDC8-9FC8-33D7-A304-63815DA70B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020" y="1623476"/>
              <a:ext cx="4500992" cy="2531808"/>
            </a:xfrm>
            <a:prstGeom prst="rect">
              <a:avLst/>
            </a:prstGeom>
          </p:spPr>
        </p:pic>
        <p:pic>
          <p:nvPicPr>
            <p:cNvPr id="13" name="Рисунок 12">
              <a:extLst>
                <a:ext uri="{FF2B5EF4-FFF2-40B4-BE49-F238E27FC236}">
                  <a16:creationId xmlns:a16="http://schemas.microsoft.com/office/drawing/2014/main" id="{F5C9B2D1-8D5D-31BA-9EE9-D92007A90CA1}"/>
                </a:ext>
              </a:extLst>
            </p:cNvPr>
            <p:cNvPicPr>
              <a:picLocks noChangeAspect="1"/>
            </p:cNvPicPr>
            <p:nvPr/>
          </p:nvPicPr>
          <p:blipFill>
            <a:blip r:embed="rId5" cstate="print">
              <a:extLst>
                <a:ext uri="{28A0092B-C50C-407E-A947-70E740481C1C}">
                  <a14:useLocalDpi xmlns:a14="http://schemas.microsoft.com/office/drawing/2010/main" val="0"/>
                </a:ext>
              </a:extLst>
            </a:blip>
            <a:srcRect l="32432" t="9477" r="51334" b="9621"/>
            <a:stretch>
              <a:fillRect/>
            </a:stretch>
          </p:blipFill>
          <p:spPr>
            <a:xfrm>
              <a:off x="2944495" y="2270105"/>
              <a:ext cx="484407" cy="1357868"/>
            </a:xfrm>
            <a:prstGeom prst="rect">
              <a:avLst/>
            </a:prstGeom>
          </p:spPr>
        </p:pic>
        <p:pic>
          <p:nvPicPr>
            <p:cNvPr id="15" name="Рисунок 14">
              <a:extLst>
                <a:ext uri="{FF2B5EF4-FFF2-40B4-BE49-F238E27FC236}">
                  <a16:creationId xmlns:a16="http://schemas.microsoft.com/office/drawing/2014/main" id="{7D5707AC-3878-2C9C-25FC-05ABD43B76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020" y="4118485"/>
              <a:ext cx="4500992" cy="637961"/>
            </a:xfrm>
            <a:prstGeom prst="rect">
              <a:avLst/>
            </a:prstGeom>
          </p:spPr>
        </p:pic>
        <p:pic>
          <p:nvPicPr>
            <p:cNvPr id="19" name="Рисунок 18">
              <a:extLst>
                <a:ext uri="{FF2B5EF4-FFF2-40B4-BE49-F238E27FC236}">
                  <a16:creationId xmlns:a16="http://schemas.microsoft.com/office/drawing/2014/main" id="{7FB0BFBD-6580-6824-B0F8-602E9D390216}"/>
                </a:ext>
              </a:extLst>
            </p:cNvPr>
            <p:cNvPicPr>
              <a:picLocks noChangeAspect="1"/>
            </p:cNvPicPr>
            <p:nvPr/>
          </p:nvPicPr>
          <p:blipFill>
            <a:blip r:embed="rId7" cstate="print">
              <a:extLst>
                <a:ext uri="{28A0092B-C50C-407E-A947-70E740481C1C}">
                  <a14:useLocalDpi xmlns:a14="http://schemas.microsoft.com/office/drawing/2010/main" val="0"/>
                </a:ext>
              </a:extLst>
            </a:blip>
            <a:srcRect l="32432" t="69444" r="51334" b="9621"/>
            <a:stretch>
              <a:fillRect/>
            </a:stretch>
          </p:blipFill>
          <p:spPr>
            <a:xfrm>
              <a:off x="2944494" y="3540255"/>
              <a:ext cx="484407" cy="351373"/>
            </a:xfrm>
            <a:prstGeom prst="rect">
              <a:avLst/>
            </a:prstGeom>
          </p:spPr>
        </p:pic>
      </p:grpSp>
    </p:spTree>
    <p:extLst>
      <p:ext uri="{BB962C8B-B14F-4D97-AF65-F5344CB8AC3E}">
        <p14:creationId xmlns:p14="http://schemas.microsoft.com/office/powerpoint/2010/main" val="1426613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6F1CE-6F8F-3A18-574D-C56C818FE241}"/>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A162D829-0251-4248-C502-B5336E9A8B6C}"/>
              </a:ext>
            </a:extLst>
          </p:cNvPr>
          <p:cNvSpPr txBox="1">
            <a:spLocks/>
          </p:cNvSpPr>
          <p:nvPr/>
        </p:nvSpPr>
        <p:spPr>
          <a:xfrm>
            <a:off x="6308417" y="1921389"/>
            <a:ext cx="5530198" cy="37291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Компьютерам требуется много времени, чтобы суммировать влияния каждого обучающего примера для каждого шага градиентного спуска. Поэтому используем стохастический градиентный спуск, который ускоряет процесс за счет меньшей точности, но большей скорости. </a:t>
            </a:r>
          </a:p>
          <a:p>
            <a:pPr marL="0" indent="0">
              <a:buNone/>
            </a:pPr>
            <a:r>
              <a:rPr lang="ru-RU" sz="2000" dirty="0">
                <a:latin typeface="Bahnschrift Light" panose="020B0502040204020203" pitchFamily="34" charset="0"/>
              </a:rPr>
              <a:t>Если разбить данные на мини-пакеты по 100 примеров, каждый шаг занимает 1/100 часть от общего времени. Хотя направление спуска становится менее точным, увеличение количества шагов компенсирует это. </a:t>
            </a:r>
          </a:p>
        </p:txBody>
      </p:sp>
      <p:grpSp>
        <p:nvGrpSpPr>
          <p:cNvPr id="8" name="Группа 7">
            <a:extLst>
              <a:ext uri="{FF2B5EF4-FFF2-40B4-BE49-F238E27FC236}">
                <a16:creationId xmlns:a16="http://schemas.microsoft.com/office/drawing/2014/main" id="{7979F918-D893-50E6-41A6-7A5E2CB86D09}"/>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2B4E385C-FE22-DC21-E2FB-036670C68D6E}"/>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895F836D-5AC2-19FC-0B39-4D5F202E00DF}"/>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09D477AE-04C1-371A-D43E-C1FD8FD9B133}"/>
              </a:ext>
            </a:extLst>
          </p:cNvPr>
          <p:cNvSpPr txBox="1">
            <a:spLocks/>
          </p:cNvSpPr>
          <p:nvPr/>
        </p:nvSpPr>
        <p:spPr>
          <a:xfrm>
            <a:off x="996234" y="297913"/>
            <a:ext cx="13282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СТОХАСТИЧЕСКИЙ ГРАДИЕНТНЫЙ СПУСК</a:t>
            </a:r>
          </a:p>
        </p:txBody>
      </p:sp>
      <p:sp>
        <p:nvSpPr>
          <p:cNvPr id="6" name="AutoShape 6">
            <a:extLst>
              <a:ext uri="{FF2B5EF4-FFF2-40B4-BE49-F238E27FC236}">
                <a16:creationId xmlns:a16="http://schemas.microsoft.com/office/drawing/2014/main" id="{6F7503BF-A694-660F-ABEF-79082AB7F2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a:extLst>
              <a:ext uri="{FF2B5EF4-FFF2-40B4-BE49-F238E27FC236}">
                <a16:creationId xmlns:a16="http://schemas.microsoft.com/office/drawing/2014/main" id="{89334050-F163-80EB-B86E-FF2013DC5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385" y="2122451"/>
            <a:ext cx="5742615" cy="3230221"/>
          </a:xfrm>
          <a:prstGeom prst="rect">
            <a:avLst/>
          </a:prstGeom>
        </p:spPr>
      </p:pic>
    </p:spTree>
    <p:extLst>
      <p:ext uri="{BB962C8B-B14F-4D97-AF65-F5344CB8AC3E}">
        <p14:creationId xmlns:p14="http://schemas.microsoft.com/office/powerpoint/2010/main" val="198553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A4BFC-0B35-7A81-EF9E-30D4D3DA3BD2}"/>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B1D4AA7C-2F93-997D-ED2A-D1AB7E84D24A}"/>
              </a:ext>
            </a:extLst>
          </p:cNvPr>
          <p:cNvSpPr txBox="1">
            <a:spLocks/>
          </p:cNvSpPr>
          <p:nvPr/>
        </p:nvSpPr>
        <p:spPr>
          <a:xfrm>
            <a:off x="5455113" y="1670368"/>
            <a:ext cx="6277479" cy="43297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Самоорганизующиеся карты — алгоритм обучения нейронной сети. В его основе лежит кластеризация данных. Это процесс объединения объектов в непересекающиеся группы, на основе близких признаков. При этом чем больше подобие объектов внутри кластера и чем сильнее их отличие от объектов в других кластерах, тем лучше кластеризация. </a:t>
            </a:r>
            <a:br>
              <a:rPr lang="ru-RU" sz="2000" dirty="0">
                <a:latin typeface="Bahnschrift Light" panose="020B0502040204020203" pitchFamily="34" charset="0"/>
              </a:rPr>
            </a:br>
            <a:br>
              <a:rPr lang="ru-RU" sz="2000" dirty="0">
                <a:latin typeface="Bahnschrift Light" panose="020B0502040204020203" pitchFamily="34" charset="0"/>
              </a:rPr>
            </a:br>
            <a:r>
              <a:rPr lang="ru-RU" sz="2000" dirty="0">
                <a:latin typeface="Bahnschrift Light" panose="020B0502040204020203" pitchFamily="34" charset="0"/>
              </a:rPr>
              <a:t>SOM обучается без учителя. При обучении с учителем алгоритм использует входные данные и соответствующие им выходные значения, более того выходные значения не просто принимали участие в этой деятельности, а по сути играли ключевую роль. В обучении без учителя участвуют только входные данные.</a:t>
            </a:r>
          </a:p>
        </p:txBody>
      </p:sp>
      <p:grpSp>
        <p:nvGrpSpPr>
          <p:cNvPr id="8" name="Группа 7">
            <a:extLst>
              <a:ext uri="{FF2B5EF4-FFF2-40B4-BE49-F238E27FC236}">
                <a16:creationId xmlns:a16="http://schemas.microsoft.com/office/drawing/2014/main" id="{C604F55D-04AF-4278-72DF-2834BBF20986}"/>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D7D13D5B-8F98-8E48-E18C-DCA02D8BBF10}"/>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DD6AC3FF-1C62-C25F-FA88-8A692BB0533B}"/>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3D681486-6488-CC1E-8141-F4E4F1A38A66}"/>
              </a:ext>
            </a:extLst>
          </p:cNvPr>
          <p:cNvSpPr txBox="1">
            <a:spLocks/>
          </p:cNvSpPr>
          <p:nvPr/>
        </p:nvSpPr>
        <p:spPr>
          <a:xfrm>
            <a:off x="2047240" y="344805"/>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ЗНАКОМСТВО С </a:t>
            </a:r>
            <a:r>
              <a:rPr lang="en-US" dirty="0">
                <a:latin typeface="Bahnschrift Light" panose="020B0502040204020203" pitchFamily="34" charset="0"/>
              </a:rPr>
              <a:t>SOM</a:t>
            </a:r>
            <a:endParaRPr lang="ru-RU" dirty="0">
              <a:latin typeface="Bahnschrift Light" panose="020B0502040204020203" pitchFamily="34" charset="0"/>
            </a:endParaRPr>
          </a:p>
        </p:txBody>
      </p:sp>
      <p:grpSp>
        <p:nvGrpSpPr>
          <p:cNvPr id="6" name="Группа 5">
            <a:extLst>
              <a:ext uri="{FF2B5EF4-FFF2-40B4-BE49-F238E27FC236}">
                <a16:creationId xmlns:a16="http://schemas.microsoft.com/office/drawing/2014/main" id="{C9057CE4-74C1-100A-6997-839C9A1851ED}"/>
              </a:ext>
            </a:extLst>
          </p:cNvPr>
          <p:cNvGrpSpPr/>
          <p:nvPr/>
        </p:nvGrpSpPr>
        <p:grpSpPr>
          <a:xfrm>
            <a:off x="444168" y="1670368"/>
            <a:ext cx="4771414" cy="3936933"/>
            <a:chOff x="362850" y="1356427"/>
            <a:chExt cx="4771414" cy="3936933"/>
          </a:xfrm>
        </p:grpSpPr>
        <p:pic>
          <p:nvPicPr>
            <p:cNvPr id="2050" name="Picture 2">
              <a:extLst>
                <a:ext uri="{FF2B5EF4-FFF2-40B4-BE49-F238E27FC236}">
                  <a16:creationId xmlns:a16="http://schemas.microsoft.com/office/drawing/2014/main" id="{42CBA083-5D7E-2493-D250-8CCFCA09A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752" b="65634"/>
            <a:stretch>
              <a:fillRect/>
            </a:stretch>
          </p:blipFill>
          <p:spPr bwMode="auto">
            <a:xfrm>
              <a:off x="362850" y="1356427"/>
              <a:ext cx="2376432" cy="1744913"/>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483D7CAB-1292-26DF-2104-0229EA02E6F3}"/>
                </a:ext>
              </a:extLst>
            </p:cNvPr>
            <p:cNvPicPr>
              <a:picLocks noChangeAspect="1"/>
            </p:cNvPicPr>
            <p:nvPr/>
          </p:nvPicPr>
          <p:blipFill>
            <a:blip r:embed="rId4"/>
            <a:stretch>
              <a:fillRect/>
            </a:stretch>
          </p:blipFill>
          <p:spPr>
            <a:xfrm>
              <a:off x="362850" y="3101340"/>
              <a:ext cx="4736971" cy="2192020"/>
            </a:xfrm>
            <a:prstGeom prst="rect">
              <a:avLst/>
            </a:prstGeom>
          </p:spPr>
        </p:pic>
        <p:pic>
          <p:nvPicPr>
            <p:cNvPr id="4" name="Picture 2">
              <a:extLst>
                <a:ext uri="{FF2B5EF4-FFF2-40B4-BE49-F238E27FC236}">
                  <a16:creationId xmlns:a16="http://schemas.microsoft.com/office/drawing/2014/main" id="{46699294-FE2A-B9C4-0D58-6CB3CD53B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60" t="66201" b="1670"/>
            <a:stretch>
              <a:fillRect/>
            </a:stretch>
          </p:blipFill>
          <p:spPr bwMode="auto">
            <a:xfrm>
              <a:off x="2739282" y="1470053"/>
              <a:ext cx="2394982" cy="16312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026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B1C81-D475-9522-8413-B4DCA3DC0508}"/>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3E70CBDB-BBB1-7532-DECF-ADA380A9E295}"/>
              </a:ext>
            </a:extLst>
          </p:cNvPr>
          <p:cNvSpPr txBox="1">
            <a:spLocks/>
          </p:cNvSpPr>
          <p:nvPr/>
        </p:nvSpPr>
        <p:spPr>
          <a:xfrm>
            <a:off x="6269894" y="1501672"/>
            <a:ext cx="5530198" cy="45638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Сеть показывает точность 96%, причем ошибки выглядят оправданными - даже человеку сложно классифицировать такие примеры. Если оптимизировать скрытый слой, то точность повысится до 98%. </a:t>
            </a:r>
          </a:p>
          <a:p>
            <a:pPr marL="0" indent="0">
              <a:buNone/>
            </a:pPr>
            <a:r>
              <a:rPr lang="ru-RU" sz="2000" dirty="0">
                <a:latin typeface="Bahnschrift Light" panose="020B0502040204020203" pitchFamily="34" charset="0"/>
              </a:rPr>
              <a:t>Я предполагала, что второй слой выделяет грани цифр, а третий собирает их в целые цифры. Но в реальности веса между ними выглядят почти случайными, с редкими  свободными паттернами, но вряд ли это те, которые мы ожидали.</a:t>
            </a:r>
          </a:p>
          <a:p>
            <a:pPr marL="0" indent="0">
              <a:buNone/>
            </a:pPr>
            <a:r>
              <a:rPr lang="ru-RU" sz="2000" dirty="0">
                <a:latin typeface="Bahnschrift Light" panose="020B0502040204020203" pitchFamily="34" charset="0"/>
              </a:rPr>
              <a:t>Похоже, сеть нашла локальный минимум в 13 002-мерном пространстве параметров, который хоть и даёт высокую точность, но не отражает общих закономерностей.</a:t>
            </a:r>
          </a:p>
        </p:txBody>
      </p:sp>
      <p:grpSp>
        <p:nvGrpSpPr>
          <p:cNvPr id="8" name="Группа 7">
            <a:extLst>
              <a:ext uri="{FF2B5EF4-FFF2-40B4-BE49-F238E27FC236}">
                <a16:creationId xmlns:a16="http://schemas.microsoft.com/office/drawing/2014/main" id="{8971691E-44EB-C596-9D7F-7D05DB743C5C}"/>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E700412F-C2D8-9E36-3C6E-8DBE9001ACD4}"/>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E96F7F2E-D6AC-A537-7671-565AEFB03FB4}"/>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11BE0F7F-2C86-8D60-A1C6-296548BD0474}"/>
              </a:ext>
            </a:extLst>
          </p:cNvPr>
          <p:cNvSpPr txBox="1">
            <a:spLocks/>
          </p:cNvSpPr>
          <p:nvPr/>
        </p:nvSpPr>
        <p:spPr>
          <a:xfrm>
            <a:off x="2047240" y="29791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АНАЛИЗ И ЭКСПЕРИМЕНТЫ</a:t>
            </a:r>
          </a:p>
        </p:txBody>
      </p:sp>
      <p:pic>
        <p:nvPicPr>
          <p:cNvPr id="10242" name="Picture 2">
            <a:extLst>
              <a:ext uri="{FF2B5EF4-FFF2-40B4-BE49-F238E27FC236}">
                <a16:creationId xmlns:a16="http://schemas.microsoft.com/office/drawing/2014/main" id="{A61B8DAC-040B-6878-42DB-CD5560D8B0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908" y="2003528"/>
            <a:ext cx="5704092" cy="320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30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BC4CB-2D9E-E788-256D-B0C8898A7382}"/>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0D0D415F-D6ED-5CE3-5AC5-839C752446CA}"/>
              </a:ext>
            </a:extLst>
          </p:cNvPr>
          <p:cNvSpPr txBox="1">
            <a:spLocks/>
          </p:cNvSpPr>
          <p:nvPr/>
        </p:nvSpPr>
        <p:spPr>
          <a:xfrm>
            <a:off x="5852160" y="1475505"/>
            <a:ext cx="5979805" cy="46966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Сеть уверенно классифицирует случайный шум как цифру, хотя разумная система должна колебаться или давать равномерный ответ. Это говорит о том, что сеть умеет распознавать цифры, но не понимает, как их рисовать.</a:t>
            </a:r>
            <a:br>
              <a:rPr lang="ru-RU" sz="2000" dirty="0">
                <a:latin typeface="Bahnschrift Light" panose="020B0502040204020203" pitchFamily="34" charset="0"/>
              </a:rPr>
            </a:br>
            <a:br>
              <a:rPr lang="ru-RU" sz="2000" dirty="0">
                <a:latin typeface="Bahnschrift Light" panose="020B0502040204020203" pitchFamily="34" charset="0"/>
              </a:rPr>
            </a:br>
            <a:r>
              <a:rPr lang="ru-RU" sz="2000" dirty="0">
                <a:latin typeface="Bahnschrift Light" panose="020B0502040204020203" pitchFamily="34" charset="0"/>
              </a:rPr>
              <a:t>Причины:</a:t>
            </a:r>
          </a:p>
          <a:p>
            <a:pPr marL="457200" indent="-457200">
              <a:buAutoNum type="arabicPeriod"/>
            </a:pPr>
            <a:r>
              <a:rPr lang="ru-RU" sz="2000" dirty="0">
                <a:latin typeface="Bahnschrift Light" panose="020B0502040204020203" pitchFamily="34" charset="0"/>
              </a:rPr>
              <a:t>Ограниченное обучение на четко определенных неподвижных цифрах,  расположенных на крошечной сетке</a:t>
            </a:r>
          </a:p>
          <a:p>
            <a:pPr marL="457200" indent="-457200">
              <a:buAutoNum type="arabicPeriod"/>
            </a:pPr>
            <a:r>
              <a:rPr lang="ru-RU" sz="2000" dirty="0">
                <a:latin typeface="Bahnschrift Light" panose="020B0502040204020203" pitchFamily="34" charset="0"/>
              </a:rPr>
              <a:t>Функция стоимости никогда не дает места для сомнений или вариативности</a:t>
            </a:r>
          </a:p>
          <a:p>
            <a:pPr marL="457200" indent="-457200">
              <a:buAutoNum type="arabicPeriod"/>
            </a:pPr>
            <a:r>
              <a:rPr lang="ru-RU" sz="2000" dirty="0">
                <a:latin typeface="Bahnschrift Light" panose="020B0502040204020203" pitchFamily="34" charset="0"/>
              </a:rPr>
              <a:t>Сеть не умеет обобщать, и переносить паттерны из одной части изображения в другую.</a:t>
            </a:r>
          </a:p>
        </p:txBody>
      </p:sp>
      <p:grpSp>
        <p:nvGrpSpPr>
          <p:cNvPr id="8" name="Группа 7">
            <a:extLst>
              <a:ext uri="{FF2B5EF4-FFF2-40B4-BE49-F238E27FC236}">
                <a16:creationId xmlns:a16="http://schemas.microsoft.com/office/drawing/2014/main" id="{F8F229BF-617D-9600-8254-F7E661D0F5FB}"/>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91E8302F-9067-185D-780F-2CE405F43A4A}"/>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8E0753C2-847B-84AF-94D0-B01859AD4BAA}"/>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CEA5FB1D-06C5-B091-B151-1E49905B4FDC}"/>
              </a:ext>
            </a:extLst>
          </p:cNvPr>
          <p:cNvSpPr txBox="1">
            <a:spLocks/>
          </p:cNvSpPr>
          <p:nvPr/>
        </p:nvSpPr>
        <p:spPr>
          <a:xfrm>
            <a:off x="2047240" y="29791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РЕЗУЛЬТАТ И ЗАКЛЮЧЕНИЕ</a:t>
            </a:r>
          </a:p>
        </p:txBody>
      </p:sp>
      <p:pic>
        <p:nvPicPr>
          <p:cNvPr id="10244" name="Picture 4">
            <a:extLst>
              <a:ext uri="{FF2B5EF4-FFF2-40B4-BE49-F238E27FC236}">
                <a16:creationId xmlns:a16="http://schemas.microsoft.com/office/drawing/2014/main" id="{5AFE7F82-5508-ED22-B2BB-1CD2CC462F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810" t="5868" r="17914" b="6088"/>
          <a:stretch>
            <a:fillRect/>
          </a:stretch>
        </p:blipFill>
        <p:spPr bwMode="auto">
          <a:xfrm>
            <a:off x="506026" y="1736890"/>
            <a:ext cx="5071814" cy="390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968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65F15-1F7C-E251-0D49-31F9F1D86F8D}"/>
            </a:ext>
          </a:extLst>
        </p:cNvPr>
        <p:cNvGrpSpPr/>
        <p:nvPr/>
      </p:nvGrpSpPr>
      <p:grpSpPr>
        <a:xfrm>
          <a:off x="0" y="0"/>
          <a:ext cx="0" cy="0"/>
          <a:chOff x="0" y="0"/>
          <a:chExt cx="0" cy="0"/>
        </a:xfrm>
      </p:grpSpPr>
      <p:grpSp>
        <p:nvGrpSpPr>
          <p:cNvPr id="8" name="Группа 7">
            <a:extLst>
              <a:ext uri="{FF2B5EF4-FFF2-40B4-BE49-F238E27FC236}">
                <a16:creationId xmlns:a16="http://schemas.microsoft.com/office/drawing/2014/main" id="{DB1184CF-8AD2-6678-A976-BEDFED93BB91}"/>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B27D9683-6ABE-E3D3-F0BA-F16295BD02AF}"/>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13FEEB7F-0605-E421-0E84-2AC734B8E5C0}"/>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2" name="Заголовок 1">
            <a:extLst>
              <a:ext uri="{FF2B5EF4-FFF2-40B4-BE49-F238E27FC236}">
                <a16:creationId xmlns:a16="http://schemas.microsoft.com/office/drawing/2014/main" id="{FA8CA556-2EF3-99EF-DD05-1566A166B373}"/>
              </a:ext>
            </a:extLst>
          </p:cNvPr>
          <p:cNvSpPr txBox="1">
            <a:spLocks noGrp="1"/>
          </p:cNvSpPr>
          <p:nvPr>
            <p:ph type="title"/>
          </p:nvPr>
        </p:nvSpPr>
        <p:spPr>
          <a:xfrm>
            <a:off x="962486" y="2593420"/>
            <a:ext cx="10515601" cy="1325563"/>
          </a:xfrm>
          <a:prstGeom prst="rect">
            <a:avLst/>
          </a:prstGeom>
        </p:spPr>
        <p:txBody>
          <a:bodyPr/>
          <a:lstStyle>
            <a:lvl1pPr algn="ctr">
              <a:defRPr>
                <a:latin typeface="+mj-lt"/>
                <a:ea typeface="+mj-ea"/>
                <a:cs typeface="+mj-cs"/>
                <a:sym typeface="Calibri"/>
              </a:defRPr>
            </a:lvl1pPr>
          </a:lstStyle>
          <a:p>
            <a:r>
              <a:rPr lang="ru-RU" dirty="0"/>
              <a:t>ВОПРОСЫ?</a:t>
            </a:r>
            <a:endParaRPr dirty="0"/>
          </a:p>
        </p:txBody>
      </p:sp>
    </p:spTree>
    <p:extLst>
      <p:ext uri="{BB962C8B-B14F-4D97-AF65-F5344CB8AC3E}">
        <p14:creationId xmlns:p14="http://schemas.microsoft.com/office/powerpoint/2010/main" val="4270084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5C117-AFED-0F28-532A-DFAC44B1217B}"/>
            </a:ext>
          </a:extLst>
        </p:cNvPr>
        <p:cNvGrpSpPr/>
        <p:nvPr/>
      </p:nvGrpSpPr>
      <p:grpSpPr>
        <a:xfrm>
          <a:off x="0" y="0"/>
          <a:ext cx="0" cy="0"/>
          <a:chOff x="0" y="0"/>
          <a:chExt cx="0" cy="0"/>
        </a:xfrm>
      </p:grpSpPr>
      <p:grpSp>
        <p:nvGrpSpPr>
          <p:cNvPr id="8" name="Группа 7">
            <a:extLst>
              <a:ext uri="{FF2B5EF4-FFF2-40B4-BE49-F238E27FC236}">
                <a16:creationId xmlns:a16="http://schemas.microsoft.com/office/drawing/2014/main" id="{A3D47822-57B5-A55D-B28C-5BCA8F11B78B}"/>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F7690016-5402-5311-370A-8B60BC39F6C0}"/>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5C1AD6BB-A724-4789-A091-017CD93D2AA0}"/>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62" name="Заголовок 1"/>
          <p:cNvSpPr txBox="1">
            <a:spLocks noGrp="1"/>
          </p:cNvSpPr>
          <p:nvPr>
            <p:ph type="title"/>
          </p:nvPr>
        </p:nvSpPr>
        <p:spPr>
          <a:xfrm>
            <a:off x="962486" y="2593420"/>
            <a:ext cx="10515601" cy="1325563"/>
          </a:xfrm>
          <a:prstGeom prst="rect">
            <a:avLst/>
          </a:prstGeom>
        </p:spPr>
        <p:txBody>
          <a:bodyPr/>
          <a:lstStyle>
            <a:lvl1pPr algn="ctr">
              <a:defRPr>
                <a:latin typeface="+mj-lt"/>
                <a:ea typeface="+mj-ea"/>
                <a:cs typeface="+mj-cs"/>
                <a:sym typeface="Calibri"/>
              </a:defRPr>
            </a:lvl1pPr>
          </a:lstStyle>
          <a:p>
            <a:r>
              <a:rPr lang="ru-RU" dirty="0"/>
              <a:t>СПАСИБО ЗА ВНИМАНИЕ!</a:t>
            </a:r>
            <a:endParaRPr dirty="0"/>
          </a:p>
        </p:txBody>
      </p:sp>
    </p:spTree>
    <p:extLst>
      <p:ext uri="{BB962C8B-B14F-4D97-AF65-F5344CB8AC3E}">
        <p14:creationId xmlns:p14="http://schemas.microsoft.com/office/powerpoint/2010/main" val="390770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2"/>
          <p:cNvSpPr txBox="1">
            <a:spLocks/>
          </p:cNvSpPr>
          <p:nvPr/>
        </p:nvSpPr>
        <p:spPr>
          <a:xfrm>
            <a:off x="2626360" y="1467554"/>
            <a:ext cx="9027160" cy="1339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Изучить начальные положения устройства и работы нейронных сетей. Более подробно рассмотреть самоорганизующуюся карту Кохонена и продемонстрировать ее работу на примере распознавания рукописных цифр (MNIST).</a:t>
            </a:r>
          </a:p>
        </p:txBody>
      </p:sp>
      <p:grpSp>
        <p:nvGrpSpPr>
          <p:cNvPr id="8" name="Группа 7">
            <a:extLst>
              <a:ext uri="{FF2B5EF4-FFF2-40B4-BE49-F238E27FC236}">
                <a16:creationId xmlns:a16="http://schemas.microsoft.com/office/drawing/2014/main" id="{080A98BA-D4BF-49EF-65A0-6CA7E11C7160}"/>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7A02604C-C9AD-F57A-9D03-32BAAFA4D626}"/>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A3890E90-DA8E-59D9-3F95-DA448D15B7EE}"/>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844545F5-6B50-FF77-0491-B68E618C96F2}"/>
              </a:ext>
            </a:extLst>
          </p:cNvPr>
          <p:cNvSpPr txBox="1">
            <a:spLocks/>
          </p:cNvSpPr>
          <p:nvPr/>
        </p:nvSpPr>
        <p:spPr>
          <a:xfrm>
            <a:off x="1882140" y="2693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ЦЕЛЬ РАБОТЫ</a:t>
            </a:r>
          </a:p>
        </p:txBody>
      </p:sp>
      <p:sp>
        <p:nvSpPr>
          <p:cNvPr id="12" name="Заголовок 1">
            <a:extLst>
              <a:ext uri="{FF2B5EF4-FFF2-40B4-BE49-F238E27FC236}">
                <a16:creationId xmlns:a16="http://schemas.microsoft.com/office/drawing/2014/main" id="{0DDD9D14-7ADF-6BE8-C9A7-381C602C40E1}"/>
              </a:ext>
            </a:extLst>
          </p:cNvPr>
          <p:cNvSpPr txBox="1">
            <a:spLocks/>
          </p:cNvSpPr>
          <p:nvPr/>
        </p:nvSpPr>
        <p:spPr>
          <a:xfrm>
            <a:off x="1882140" y="25177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РЕАЛИЗАЦИЯ</a:t>
            </a:r>
          </a:p>
        </p:txBody>
      </p:sp>
      <p:sp>
        <p:nvSpPr>
          <p:cNvPr id="13" name="Текст 2">
            <a:extLst>
              <a:ext uri="{FF2B5EF4-FFF2-40B4-BE49-F238E27FC236}">
                <a16:creationId xmlns:a16="http://schemas.microsoft.com/office/drawing/2014/main" id="{EC963978-D6B8-AC73-FE29-E9FF33CC46D1}"/>
              </a:ext>
            </a:extLst>
          </p:cNvPr>
          <p:cNvSpPr txBox="1">
            <a:spLocks/>
          </p:cNvSpPr>
          <p:nvPr/>
        </p:nvSpPr>
        <p:spPr>
          <a:xfrm>
            <a:off x="2626360" y="3563545"/>
            <a:ext cx="9027160" cy="2759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Код программы написан на языке С++ в стандарте </a:t>
            </a:r>
            <a:r>
              <a:rPr lang="en-US" sz="2000" dirty="0">
                <a:latin typeface="Bahnschrift Light" panose="020B0502040204020203" pitchFamily="34" charset="0"/>
              </a:rPr>
              <a:t>ISO International Standard ISO/IEC 14882: 2020(E)– Programming Language C++.</a:t>
            </a:r>
            <a:endParaRPr lang="ru-RU" sz="2000" dirty="0">
              <a:latin typeface="Bahnschrift Light" panose="020B0502040204020203" pitchFamily="34" charset="0"/>
            </a:endParaRPr>
          </a:p>
          <a:p>
            <a:pPr marL="0" indent="0">
              <a:buNone/>
            </a:pPr>
            <a:r>
              <a:rPr lang="ru-RU" sz="2000" dirty="0">
                <a:latin typeface="Bahnschrift Light" panose="020B0502040204020203" pitchFamily="34" charset="0"/>
              </a:rPr>
              <a:t>При компиляции были использованы следующие флаги </a:t>
            </a:r>
          </a:p>
          <a:p>
            <a:pPr marL="0" indent="0">
              <a:buNone/>
            </a:pPr>
            <a:r>
              <a:rPr lang="en-US" sz="2000" dirty="0">
                <a:latin typeface="Bahnschrift Light" panose="020B0502040204020203" pitchFamily="34" charset="0"/>
              </a:rPr>
              <a:t>clang++-pedantic-errors-Wall-Werror-g3-O0--std=</a:t>
            </a:r>
            <a:r>
              <a:rPr lang="en-US" sz="2000" dirty="0" err="1">
                <a:latin typeface="Bahnschrift Light" panose="020B0502040204020203" pitchFamily="34" charset="0"/>
              </a:rPr>
              <a:t>c++</a:t>
            </a:r>
            <a:r>
              <a:rPr lang="en-US" sz="2000" dirty="0">
                <a:latin typeface="Bahnschrift Light" panose="020B0502040204020203" pitchFamily="34" charset="0"/>
              </a:rPr>
              <a:t>20-g </a:t>
            </a:r>
            <a:endParaRPr lang="ru-RU" sz="2000" dirty="0">
              <a:latin typeface="Bahnschrift Light" panose="020B0502040204020203" pitchFamily="34" charset="0"/>
            </a:endParaRPr>
          </a:p>
          <a:p>
            <a:pPr marL="0" indent="0">
              <a:buNone/>
            </a:pPr>
            <a:r>
              <a:rPr lang="ru-RU" sz="2000" dirty="0">
                <a:latin typeface="Bahnschrift Light" panose="020B0502040204020203" pitchFamily="34" charset="0"/>
              </a:rPr>
              <a:t>Программа прошла тестирование и проверку на утечки памяти с помощью утилиты </a:t>
            </a:r>
            <a:r>
              <a:rPr lang="en-US" sz="2000" dirty="0" err="1">
                <a:latin typeface="Bahnschrift Light" panose="020B0502040204020203" pitchFamily="34" charset="0"/>
              </a:rPr>
              <a:t>valgrind</a:t>
            </a:r>
            <a:r>
              <a:rPr lang="en-US" sz="2000" dirty="0">
                <a:latin typeface="Bahnschrift Light" panose="020B0502040204020203" pitchFamily="34" charset="0"/>
              </a:rPr>
              <a:t> </a:t>
            </a:r>
            <a:r>
              <a:rPr lang="ru-RU" sz="2000" dirty="0">
                <a:latin typeface="Bahnschrift Light" panose="020B0502040204020203" pitchFamily="34" charset="0"/>
              </a:rPr>
              <a:t>с флагом -</a:t>
            </a:r>
            <a:r>
              <a:rPr lang="en-US" sz="2000" dirty="0">
                <a:latin typeface="Bahnschrift Light" panose="020B0502040204020203" pitchFamily="34" charset="0"/>
              </a:rPr>
              <a:t>s</a:t>
            </a:r>
            <a:endParaRPr lang="ru-RU" sz="2000" dirty="0">
              <a:latin typeface="Bahnschrift Light" panose="020B0502040204020203" pitchFamily="34" charset="0"/>
            </a:endParaRPr>
          </a:p>
        </p:txBody>
      </p:sp>
    </p:spTree>
    <p:extLst>
      <p:ext uri="{BB962C8B-B14F-4D97-AF65-F5344CB8AC3E}">
        <p14:creationId xmlns:p14="http://schemas.microsoft.com/office/powerpoint/2010/main" val="1798449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12F16-A7F0-926D-FB9C-A83C4811A3DB}"/>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8A4E0202-42C4-9B5F-F6D2-567465EF4603}"/>
              </a:ext>
            </a:extLst>
          </p:cNvPr>
          <p:cNvSpPr txBox="1">
            <a:spLocks/>
          </p:cNvSpPr>
          <p:nvPr/>
        </p:nvSpPr>
        <p:spPr>
          <a:xfrm>
            <a:off x="2626360" y="1229193"/>
            <a:ext cx="9027160" cy="5411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ru-RU" sz="2000" dirty="0">
              <a:latin typeface="Bahnschrift Light" panose="020B0502040204020203" pitchFamily="34" charset="0"/>
            </a:endParaRPr>
          </a:p>
        </p:txBody>
      </p:sp>
      <p:grpSp>
        <p:nvGrpSpPr>
          <p:cNvPr id="8" name="Группа 7">
            <a:extLst>
              <a:ext uri="{FF2B5EF4-FFF2-40B4-BE49-F238E27FC236}">
                <a16:creationId xmlns:a16="http://schemas.microsoft.com/office/drawing/2014/main" id="{2BEC31B6-50B1-CEF1-2B20-2F03C961DC70}"/>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4A9E71EB-BF6E-E729-36F3-EB57FFBAC748}"/>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6C71C622-44C4-68C0-42FB-0BCD1EA91A88}"/>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A372A375-9D9D-8B69-9EC9-8617A68DD08C}"/>
              </a:ext>
            </a:extLst>
          </p:cNvPr>
          <p:cNvSpPr txBox="1">
            <a:spLocks/>
          </p:cNvSpPr>
          <p:nvPr/>
        </p:nvSpPr>
        <p:spPr>
          <a:xfrm>
            <a:off x="2017260" y="1408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МОТИВАЦИЯ ИССЛЕДОВАНИЯ</a:t>
            </a:r>
          </a:p>
        </p:txBody>
      </p:sp>
      <p:grpSp>
        <p:nvGrpSpPr>
          <p:cNvPr id="13" name="Группа 12">
            <a:extLst>
              <a:ext uri="{FF2B5EF4-FFF2-40B4-BE49-F238E27FC236}">
                <a16:creationId xmlns:a16="http://schemas.microsoft.com/office/drawing/2014/main" id="{C18111B1-A0B5-8EFB-95AC-DCEA0A8CA372}"/>
              </a:ext>
            </a:extLst>
          </p:cNvPr>
          <p:cNvGrpSpPr/>
          <p:nvPr/>
        </p:nvGrpSpPr>
        <p:grpSpPr>
          <a:xfrm>
            <a:off x="2952480" y="4288929"/>
            <a:ext cx="7156720" cy="1705934"/>
            <a:chOff x="2017260" y="4380073"/>
            <a:chExt cx="6883676" cy="1523646"/>
          </a:xfrm>
        </p:grpSpPr>
        <p:pic>
          <p:nvPicPr>
            <p:cNvPr id="1030" name="Picture 6">
              <a:extLst>
                <a:ext uri="{FF2B5EF4-FFF2-40B4-BE49-F238E27FC236}">
                  <a16:creationId xmlns:a16="http://schemas.microsoft.com/office/drawing/2014/main" id="{DF53CA94-C1EA-948E-F111-8751734B56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729" t="27778" r="13812" b="21371"/>
            <a:stretch>
              <a:fillRect/>
            </a:stretch>
          </p:blipFill>
          <p:spPr bwMode="auto">
            <a:xfrm>
              <a:off x="2017260" y="4380073"/>
              <a:ext cx="5243272" cy="15236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9D5ED30-00C4-676E-EFA1-EBB36B7516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344" b="7344"/>
            <a:stretch>
              <a:fillRect/>
            </a:stretch>
          </p:blipFill>
          <p:spPr bwMode="auto">
            <a:xfrm>
              <a:off x="5419252" y="4380073"/>
              <a:ext cx="3481684" cy="152364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Текст 2">
            <a:extLst>
              <a:ext uri="{FF2B5EF4-FFF2-40B4-BE49-F238E27FC236}">
                <a16:creationId xmlns:a16="http://schemas.microsoft.com/office/drawing/2014/main" id="{B6CAB457-EDDB-C364-28EE-E1EF5286DC00}"/>
              </a:ext>
            </a:extLst>
          </p:cNvPr>
          <p:cNvSpPr txBox="1">
            <a:spLocks/>
          </p:cNvSpPr>
          <p:nvPr/>
        </p:nvSpPr>
        <p:spPr>
          <a:xfrm>
            <a:off x="2017260" y="1371719"/>
            <a:ext cx="9027160" cy="27583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Нейронные сети работают аналогично нервной системе человека. </a:t>
            </a:r>
          </a:p>
          <a:p>
            <a:pPr marL="0" indent="0">
              <a:buNone/>
            </a:pPr>
            <a:r>
              <a:rPr lang="ru-RU" sz="2000" dirty="0">
                <a:latin typeface="Bahnschrift Light" panose="020B0502040204020203" pitchFamily="34" charset="0"/>
              </a:rPr>
              <a:t>Мозг распознаёт изображения за доли секунды благодаря способности перестраивать связи на основе опыта. Компьютеру без нейросетей на это нужны дни. Скопировать это "понимание" через алгоритмы невозможно. Но если показать нейросети тысячи примеров, она научится видеть закономерности, как человек.</a:t>
            </a:r>
            <a:br>
              <a:rPr lang="ru-RU" sz="2000" dirty="0">
                <a:latin typeface="Bahnschrift Light" panose="020B0502040204020203" pitchFamily="34" charset="0"/>
              </a:rPr>
            </a:br>
            <a:br>
              <a:rPr lang="ru-RU" sz="2000" dirty="0">
                <a:latin typeface="Bahnschrift Light" panose="020B0502040204020203" pitchFamily="34" charset="0"/>
              </a:rPr>
            </a:br>
            <a:r>
              <a:rPr lang="ru-RU" sz="2000" dirty="0">
                <a:latin typeface="Bahnschrift Light" panose="020B0502040204020203" pitchFamily="34" charset="0"/>
              </a:rPr>
              <a:t>Нейрон — это небольшой объект, который хранит число от 0,0 до 1,0. Это число называется активацией нейрона.</a:t>
            </a:r>
          </a:p>
        </p:txBody>
      </p:sp>
    </p:spTree>
    <p:extLst>
      <p:ext uri="{BB962C8B-B14F-4D97-AF65-F5344CB8AC3E}">
        <p14:creationId xmlns:p14="http://schemas.microsoft.com/office/powerpoint/2010/main" val="2529227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B6D09-DD4A-8077-6D2B-12B6294D77E7}"/>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BD8D0C47-D505-B9AA-AE5E-A8B5AAB336DD}"/>
              </a:ext>
            </a:extLst>
          </p:cNvPr>
          <p:cNvSpPr txBox="1">
            <a:spLocks/>
          </p:cNvSpPr>
          <p:nvPr/>
        </p:nvSpPr>
        <p:spPr>
          <a:xfrm>
            <a:off x="5857382" y="1574775"/>
            <a:ext cx="5926732" cy="41828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Нейронная сеть состоит из связанных нейронов, организованных в слои. </a:t>
            </a:r>
          </a:p>
          <a:p>
            <a:pPr marL="0" indent="0">
              <a:buNone/>
            </a:pPr>
            <a:br>
              <a:rPr lang="ru-RU" sz="2000" b="1" dirty="0">
                <a:latin typeface="Bahnschrift Light" panose="020B0502040204020203" pitchFamily="34" charset="0"/>
              </a:rPr>
            </a:br>
            <a:r>
              <a:rPr lang="ru-RU" sz="2000" b="1" dirty="0">
                <a:latin typeface="Bahnschrift Light" panose="020B0502040204020203" pitchFamily="34" charset="0"/>
              </a:rPr>
              <a:t>Входной слой </a:t>
            </a:r>
            <a:r>
              <a:rPr lang="ru-RU" sz="2000" dirty="0">
                <a:latin typeface="Bahnschrift Light" panose="020B0502040204020203" pitchFamily="34" charset="0"/>
              </a:rPr>
              <a:t>получает данные изображения. Цифра в формате 28×28 пикселей преобразуется в 784 нейрона — каждый соответствует одному пикселю. </a:t>
            </a:r>
          </a:p>
          <a:p>
            <a:pPr marL="0" indent="0">
              <a:buNone/>
            </a:pPr>
            <a:r>
              <a:rPr lang="ru-RU" sz="2000" b="1" dirty="0">
                <a:latin typeface="Bahnschrift Light" panose="020B0502040204020203" pitchFamily="34" charset="0"/>
              </a:rPr>
              <a:t>Скрытый слой </a:t>
            </a:r>
            <a:r>
              <a:rPr lang="ru-RU" sz="2000" dirty="0">
                <a:latin typeface="Bahnschrift Light" panose="020B0502040204020203" pitchFamily="34" charset="0"/>
              </a:rPr>
              <a:t>отвечает за распознавание цифр. </a:t>
            </a:r>
          </a:p>
          <a:p>
            <a:pPr marL="0" indent="0">
              <a:buNone/>
            </a:pPr>
            <a:r>
              <a:rPr lang="ru-RU" sz="2000" b="1" dirty="0">
                <a:latin typeface="Bahnschrift Light" panose="020B0502040204020203" pitchFamily="34" charset="0"/>
              </a:rPr>
              <a:t>Выходной слой </a:t>
            </a:r>
            <a:r>
              <a:rPr lang="ru-RU" sz="2000" dirty="0">
                <a:latin typeface="Bahnschrift Light" panose="020B0502040204020203" pitchFamily="34" charset="0"/>
              </a:rPr>
              <a:t>содержит 10 нейронов — по одному на каждую цифру от 0 до 9. Чем выше активация нейрона, тем больше сеть "уверена", что на изображении эта цифра.</a:t>
            </a:r>
          </a:p>
        </p:txBody>
      </p:sp>
      <p:grpSp>
        <p:nvGrpSpPr>
          <p:cNvPr id="8" name="Группа 7">
            <a:extLst>
              <a:ext uri="{FF2B5EF4-FFF2-40B4-BE49-F238E27FC236}">
                <a16:creationId xmlns:a16="http://schemas.microsoft.com/office/drawing/2014/main" id="{7C63A6D1-FBC4-2236-5CED-B69397CB0FA0}"/>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664645D2-09D9-6129-5269-BF42DA1D7B75}"/>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B922B0D4-7E3D-B9C1-4609-4EAEF68C4069}"/>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993F3757-1ECD-D06B-6BC4-40B353E72867}"/>
              </a:ext>
            </a:extLst>
          </p:cNvPr>
          <p:cNvSpPr txBox="1">
            <a:spLocks/>
          </p:cNvSpPr>
          <p:nvPr/>
        </p:nvSpPr>
        <p:spPr>
          <a:xfrm>
            <a:off x="2047240" y="344805"/>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СТРУКТУРА НЕЙРОННОЙ СЕТИ</a:t>
            </a:r>
          </a:p>
        </p:txBody>
      </p:sp>
      <p:pic>
        <p:nvPicPr>
          <p:cNvPr id="2052" name="Picture 4">
            <a:extLst>
              <a:ext uri="{FF2B5EF4-FFF2-40B4-BE49-F238E27FC236}">
                <a16:creationId xmlns:a16="http://schemas.microsoft.com/office/drawing/2014/main" id="{6A847AEB-E008-A3BF-97EB-3565D22145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716" t="4878" r="14255" b="39126"/>
          <a:stretch>
            <a:fillRect/>
          </a:stretch>
        </p:blipFill>
        <p:spPr bwMode="auto">
          <a:xfrm>
            <a:off x="663298" y="1670368"/>
            <a:ext cx="5023742" cy="4160807"/>
          </a:xfrm>
          <a:prstGeom prst="rect">
            <a:avLst/>
          </a:prstGeom>
          <a:noFill/>
          <a:extLst>
            <a:ext uri="{909E8E84-426E-40DD-AFC4-6F175D3DCCD1}">
              <a14:hiddenFill xmlns:a14="http://schemas.microsoft.com/office/drawing/2010/main">
                <a:solidFill>
                  <a:srgbClr val="FFFFFF"/>
                </a:solidFill>
              </a14:hiddenFill>
            </a:ext>
          </a:extLst>
        </p:spPr>
      </p:pic>
      <p:sp>
        <p:nvSpPr>
          <p:cNvPr id="12" name="Текст 2">
            <a:extLst>
              <a:ext uri="{FF2B5EF4-FFF2-40B4-BE49-F238E27FC236}">
                <a16:creationId xmlns:a16="http://schemas.microsoft.com/office/drawing/2014/main" id="{A747B207-59BE-742F-26E5-DFC9B07F381A}"/>
              </a:ext>
            </a:extLst>
          </p:cNvPr>
          <p:cNvSpPr txBox="1">
            <a:spLocks/>
          </p:cNvSpPr>
          <p:nvPr/>
        </p:nvSpPr>
        <p:spPr>
          <a:xfrm>
            <a:off x="1182396" y="1369103"/>
            <a:ext cx="10874593" cy="7255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ru-RU" sz="2400" dirty="0">
              <a:latin typeface="Bahnschrift Light" panose="020B0502040204020203" pitchFamily="34" charset="0"/>
            </a:endParaRPr>
          </a:p>
        </p:txBody>
      </p:sp>
      <p:sp>
        <p:nvSpPr>
          <p:cNvPr id="13" name="Текст 2">
            <a:extLst>
              <a:ext uri="{FF2B5EF4-FFF2-40B4-BE49-F238E27FC236}">
                <a16:creationId xmlns:a16="http://schemas.microsoft.com/office/drawing/2014/main" id="{FA1260BB-A470-CF7D-0E8E-B313783CCA07}"/>
              </a:ext>
            </a:extLst>
          </p:cNvPr>
          <p:cNvSpPr txBox="1">
            <a:spLocks/>
          </p:cNvSpPr>
          <p:nvPr/>
        </p:nvSpPr>
        <p:spPr>
          <a:xfrm>
            <a:off x="5857382" y="5484605"/>
            <a:ext cx="5926732" cy="346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(784*16 + 16*16 + 16*10) + (16+16+10) = 13 002</a:t>
            </a:r>
          </a:p>
        </p:txBody>
      </p:sp>
    </p:spTree>
    <p:extLst>
      <p:ext uri="{BB962C8B-B14F-4D97-AF65-F5344CB8AC3E}">
        <p14:creationId xmlns:p14="http://schemas.microsoft.com/office/powerpoint/2010/main" val="219497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A9680-24A8-A1F6-F660-528E577EFA74}"/>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7980AA86-BD1F-48CE-300B-51AAA41AA57E}"/>
              </a:ext>
            </a:extLst>
          </p:cNvPr>
          <p:cNvSpPr txBox="1">
            <a:spLocks/>
          </p:cNvSpPr>
          <p:nvPr/>
        </p:nvSpPr>
        <p:spPr>
          <a:xfrm>
            <a:off x="2047240" y="1387808"/>
            <a:ext cx="9184640" cy="2508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sz="2000" dirty="0">
                <a:latin typeface="Bahnschrift Light" panose="020B0502040204020203" pitchFamily="34" charset="0"/>
              </a:rPr>
              <a:t>Цифры состоят из простых элементов — линий, петель, углов. Каждый скрытый слой реагирует на свои паттерны:</a:t>
            </a:r>
          </a:p>
          <a:p>
            <a:pPr marL="0" indent="0">
              <a:buFont typeface="Arial" panose="020B0604020202020204" pitchFamily="34" charset="0"/>
              <a:buNone/>
            </a:pPr>
            <a:r>
              <a:rPr lang="ru-RU" sz="2000" dirty="0">
                <a:latin typeface="Bahnschrift Light" panose="020B0502040204020203" pitchFamily="34" charset="0"/>
              </a:rPr>
              <a:t>Первый слой выделяет грани</a:t>
            </a:r>
            <a:br>
              <a:rPr lang="ru-RU" sz="2000" dirty="0">
                <a:latin typeface="Bahnschrift Light" panose="020B0502040204020203" pitchFamily="34" charset="0"/>
              </a:rPr>
            </a:br>
            <a:r>
              <a:rPr lang="ru-RU" sz="2000" dirty="0">
                <a:latin typeface="Bahnschrift Light" panose="020B0502040204020203" pitchFamily="34" charset="0"/>
              </a:rPr>
              <a:t>Второй комбинирует их в сложные формы</a:t>
            </a:r>
            <a:br>
              <a:rPr lang="ru-RU" sz="2000" dirty="0">
                <a:latin typeface="Bahnschrift Light" panose="020B0502040204020203" pitchFamily="34" charset="0"/>
              </a:rPr>
            </a:br>
            <a:r>
              <a:rPr lang="ru-RU" sz="2000" dirty="0">
                <a:latin typeface="Bahnschrift Light" panose="020B0502040204020203" pitchFamily="34" charset="0"/>
              </a:rPr>
              <a:t>Выходной слой определяет цифру по сочетанию элементов</a:t>
            </a:r>
          </a:p>
          <a:p>
            <a:pPr marL="0" indent="0">
              <a:buFont typeface="Arial" panose="020B0604020202020204" pitchFamily="34" charset="0"/>
              <a:buNone/>
            </a:pPr>
            <a:r>
              <a:rPr lang="ru-RU" sz="2000" dirty="0">
                <a:latin typeface="Bahnschrift Light" panose="020B0502040204020203" pitchFamily="34" charset="0"/>
              </a:rPr>
              <a:t>Чем точнее настроены связи, тем лучше результат. Многослойная структура разбивает сложную задачу на простые шаги.</a:t>
            </a:r>
          </a:p>
        </p:txBody>
      </p:sp>
      <p:grpSp>
        <p:nvGrpSpPr>
          <p:cNvPr id="8" name="Группа 7">
            <a:extLst>
              <a:ext uri="{FF2B5EF4-FFF2-40B4-BE49-F238E27FC236}">
                <a16:creationId xmlns:a16="http://schemas.microsoft.com/office/drawing/2014/main" id="{74E99CD4-B219-8BD7-6D3D-7BB335F9B9F1}"/>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98C6259B-81D4-927C-5EB8-F6076BA748DC}"/>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713A16A2-9933-37E6-647C-5CDA3F469CA5}"/>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FC1093EF-C269-8E4D-BE4D-1A8D33D11810}"/>
              </a:ext>
            </a:extLst>
          </p:cNvPr>
          <p:cNvSpPr txBox="1">
            <a:spLocks/>
          </p:cNvSpPr>
          <p:nvPr/>
        </p:nvSpPr>
        <p:spPr>
          <a:xfrm>
            <a:off x="2047240" y="29791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РАСПОЗНАВАНИЕ </a:t>
            </a:r>
          </a:p>
        </p:txBody>
      </p:sp>
      <p:grpSp>
        <p:nvGrpSpPr>
          <p:cNvPr id="6" name="Группа 5">
            <a:extLst>
              <a:ext uri="{FF2B5EF4-FFF2-40B4-BE49-F238E27FC236}">
                <a16:creationId xmlns:a16="http://schemas.microsoft.com/office/drawing/2014/main" id="{242AAF2B-8BE1-AC4A-08DA-6BF31CAA4242}"/>
              </a:ext>
            </a:extLst>
          </p:cNvPr>
          <p:cNvGrpSpPr/>
          <p:nvPr/>
        </p:nvGrpSpPr>
        <p:grpSpPr>
          <a:xfrm>
            <a:off x="2153920" y="3896662"/>
            <a:ext cx="8151524" cy="2508854"/>
            <a:chOff x="1476749" y="4551011"/>
            <a:chExt cx="7722569" cy="1962185"/>
          </a:xfrm>
        </p:grpSpPr>
        <p:pic>
          <p:nvPicPr>
            <p:cNvPr id="2" name="Picture 4">
              <a:extLst>
                <a:ext uri="{FF2B5EF4-FFF2-40B4-BE49-F238E27FC236}">
                  <a16:creationId xmlns:a16="http://schemas.microsoft.com/office/drawing/2014/main" id="{104A9731-7E2A-5BBB-B9AC-41F74336E9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59" t="60874" r="10961" b="5190"/>
            <a:stretch>
              <a:fillRect/>
            </a:stretch>
          </p:blipFill>
          <p:spPr bwMode="auto">
            <a:xfrm>
              <a:off x="1476749" y="4551012"/>
              <a:ext cx="4376783" cy="196218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231F650-7AAB-E0D0-67DF-776CD58D08B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41" t="3391" r="5377" b="3046"/>
            <a:stretch>
              <a:fillRect/>
            </a:stretch>
          </p:blipFill>
          <p:spPr bwMode="auto">
            <a:xfrm>
              <a:off x="5844540" y="4551011"/>
              <a:ext cx="3354778" cy="19621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6362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F98D4-4A14-4B3C-361E-3F7142AC3946}"/>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A5F96867-4C0D-5F9E-EFF4-A9310B673280}"/>
              </a:ext>
            </a:extLst>
          </p:cNvPr>
          <p:cNvSpPr txBox="1">
            <a:spLocks/>
          </p:cNvSpPr>
          <p:nvPr/>
        </p:nvSpPr>
        <p:spPr>
          <a:xfrm>
            <a:off x="6201596" y="1623476"/>
            <a:ext cx="5516381" cy="3984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В идеале все этапы используют одну математическую процедуру.  </a:t>
            </a:r>
          </a:p>
          <a:p>
            <a:pPr marL="0" indent="0">
              <a:buNone/>
            </a:pPr>
            <a:r>
              <a:rPr lang="ru-RU" sz="2000" dirty="0">
                <a:latin typeface="Bahnschrift Light" panose="020B0502040204020203" pitchFamily="34" charset="0"/>
              </a:rPr>
              <a:t>Задаем веса связей — числа, которые показывают влияние нейронов между слоями. Положительный вес усиливает сигнал, а отрицательный подавляет. Веса могут конфликтовать, но их сумма отражает среднее значение. </a:t>
            </a:r>
          </a:p>
          <a:p>
            <a:pPr marL="0" indent="0">
              <a:buNone/>
            </a:pPr>
            <a:r>
              <a:rPr lang="ru-RU" sz="2000" dirty="0">
                <a:latin typeface="Bahnschrift Light" panose="020B0502040204020203" pitchFamily="34" charset="0"/>
              </a:rPr>
              <a:t>Если задать положительные веса в целевой зоне и отрицательные для соседних пикселей, нейрон будет активироваться только на четкий край, а не любые скопления пикселей.</a:t>
            </a:r>
          </a:p>
          <a:p>
            <a:pPr marL="0" indent="0">
              <a:buNone/>
            </a:pPr>
            <a:endParaRPr lang="ru-RU" sz="2000" dirty="0">
              <a:latin typeface="Bahnschrift Light" panose="020B0502040204020203" pitchFamily="34" charset="0"/>
            </a:endParaRPr>
          </a:p>
        </p:txBody>
      </p:sp>
      <p:grpSp>
        <p:nvGrpSpPr>
          <p:cNvPr id="8" name="Группа 7">
            <a:extLst>
              <a:ext uri="{FF2B5EF4-FFF2-40B4-BE49-F238E27FC236}">
                <a16:creationId xmlns:a16="http://schemas.microsoft.com/office/drawing/2014/main" id="{AF100F58-F837-6ABB-18FF-57EC6C56727F}"/>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E5789509-F27E-7CEC-7850-92DCA82F1305}"/>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6D3EC41C-2BA2-BB8A-04FA-C7566C0E7A7D}"/>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48E449AB-F24D-C6F2-298F-2AD60901762F}"/>
              </a:ext>
            </a:extLst>
          </p:cNvPr>
          <p:cNvSpPr txBox="1">
            <a:spLocks/>
          </p:cNvSpPr>
          <p:nvPr/>
        </p:nvSpPr>
        <p:spPr>
          <a:xfrm>
            <a:off x="2047240" y="29791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ВЗАИМОДЕЙСТВИЕ </a:t>
            </a:r>
          </a:p>
        </p:txBody>
      </p:sp>
      <p:grpSp>
        <p:nvGrpSpPr>
          <p:cNvPr id="17" name="Группа 16">
            <a:extLst>
              <a:ext uri="{FF2B5EF4-FFF2-40B4-BE49-F238E27FC236}">
                <a16:creationId xmlns:a16="http://schemas.microsoft.com/office/drawing/2014/main" id="{490AC992-9B37-A266-5C46-ADF2BB80C047}"/>
              </a:ext>
            </a:extLst>
          </p:cNvPr>
          <p:cNvGrpSpPr/>
          <p:nvPr/>
        </p:nvGrpSpPr>
        <p:grpSpPr>
          <a:xfrm>
            <a:off x="765710" y="1623476"/>
            <a:ext cx="5330290" cy="3984104"/>
            <a:chOff x="1130471" y="1752211"/>
            <a:chExt cx="5330290" cy="3984104"/>
          </a:xfrm>
        </p:grpSpPr>
        <p:pic>
          <p:nvPicPr>
            <p:cNvPr id="4108" name="Picture 12">
              <a:extLst>
                <a:ext uri="{FF2B5EF4-FFF2-40B4-BE49-F238E27FC236}">
                  <a16:creationId xmlns:a16="http://schemas.microsoft.com/office/drawing/2014/main" id="{2954398F-2426-DFB5-9EF8-B0963F8344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744"/>
            <a:stretch>
              <a:fillRect/>
            </a:stretch>
          </p:blipFill>
          <p:spPr bwMode="auto">
            <a:xfrm>
              <a:off x="1130471" y="1752211"/>
              <a:ext cx="5330290" cy="398410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DEF60BC-D993-9B88-91EF-795800A679C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37" t="10838" r="50812" b="12844"/>
            <a:stretch>
              <a:fillRect/>
            </a:stretch>
          </p:blipFill>
          <p:spPr bwMode="auto">
            <a:xfrm>
              <a:off x="5039190" y="3160801"/>
              <a:ext cx="1026653" cy="10058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4DEFA2C1-1856-9DB8-94E3-72DF83CB7C4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2583" t="26903" r="24706" b="32548"/>
            <a:stretch>
              <a:fillRect/>
            </a:stretch>
          </p:blipFill>
          <p:spPr bwMode="auto">
            <a:xfrm>
              <a:off x="5039607" y="2130130"/>
              <a:ext cx="1026236" cy="10306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FF839700-DC00-428E-B1ED-F4CFB55B6E3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9093" t="8012" r="5635" b="10703"/>
            <a:stretch>
              <a:fillRect/>
            </a:stretch>
          </p:blipFill>
          <p:spPr bwMode="auto">
            <a:xfrm>
              <a:off x="5039608" y="4166623"/>
              <a:ext cx="1056392" cy="10652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267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3E8CC-1B1F-8C11-5FD9-C53A965D11DB}"/>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15190710-BD0A-24B0-2CFC-1B382D8CF921}"/>
              </a:ext>
            </a:extLst>
          </p:cNvPr>
          <p:cNvSpPr txBox="1">
            <a:spLocks/>
          </p:cNvSpPr>
          <p:nvPr/>
        </p:nvSpPr>
        <p:spPr>
          <a:xfrm>
            <a:off x="6373549" y="1623476"/>
            <a:ext cx="5530198" cy="47939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err="1">
                <a:latin typeface="Bahnschrift Light" panose="020B0502040204020203" pitchFamily="34" charset="0"/>
              </a:rPr>
              <a:t>Сигмоида</a:t>
            </a:r>
            <a:r>
              <a:rPr lang="ru-RU" sz="2000" dirty="0">
                <a:latin typeface="Bahnschrift Light" panose="020B0502040204020203" pitchFamily="34" charset="0"/>
              </a:rPr>
              <a:t> преобразует сырые данные в понятный формат. </a:t>
            </a:r>
            <a:br>
              <a:rPr lang="ru-RU" sz="2000" dirty="0">
                <a:latin typeface="Bahnschrift Light" panose="020B0502040204020203" pitchFamily="34" charset="0"/>
              </a:rPr>
            </a:br>
            <a:br>
              <a:rPr lang="ru-RU" sz="2000" dirty="0">
                <a:latin typeface="Bahnschrift Light" panose="020B0502040204020203" pitchFamily="34" charset="0"/>
              </a:rPr>
            </a:br>
            <a:r>
              <a:rPr lang="ru-RU" sz="2000" dirty="0" err="1">
                <a:latin typeface="Bahnschrift Light" panose="020B0502040204020203" pitchFamily="34" charset="0"/>
              </a:rPr>
              <a:t>Сигмоидная</a:t>
            </a:r>
            <a:r>
              <a:rPr lang="ru-RU" sz="2000" dirty="0">
                <a:latin typeface="Bahnschrift Light" panose="020B0502040204020203" pitchFamily="34" charset="0"/>
              </a:rPr>
              <a:t> функция (σ) сжимает любую взвешенную сумму в интервал от 0 до 1: большие значения становятся близки к 1, маленькие — к 0, образуя S-образную кривую. </a:t>
            </a:r>
            <a:br>
              <a:rPr lang="ru-RU" sz="2000" dirty="0">
                <a:latin typeface="Bahnschrift Light" panose="020B0502040204020203" pitchFamily="34" charset="0"/>
              </a:rPr>
            </a:br>
            <a:br>
              <a:rPr lang="ru-RU" sz="2000" dirty="0">
                <a:latin typeface="Bahnschrift Light" panose="020B0502040204020203" pitchFamily="34" charset="0"/>
              </a:rPr>
            </a:br>
            <a:r>
              <a:rPr lang="ru-RU" sz="2000" dirty="0">
                <a:latin typeface="Bahnschrift Light" panose="020B0502040204020203" pitchFamily="34" charset="0"/>
              </a:rPr>
              <a:t>Это помогает оценить активацию нейрона. Чтобы нейрон активировался только при значительных значениях, например, при сумме &gt; 10, к взвешенной сумме добавляют смещение - </a:t>
            </a:r>
            <a:r>
              <a:rPr lang="ru-RU" sz="2000" dirty="0" err="1">
                <a:latin typeface="Bahnschrift Light" panose="020B0502040204020203" pitchFamily="34" charset="0"/>
              </a:rPr>
              <a:t>bias</a:t>
            </a:r>
            <a:r>
              <a:rPr lang="ru-RU" sz="2000" dirty="0">
                <a:latin typeface="Bahnschrift Light" panose="020B0502040204020203" pitchFamily="34" charset="0"/>
              </a:rPr>
              <a:t>. </a:t>
            </a:r>
            <a:br>
              <a:rPr lang="ru-RU" sz="2000" dirty="0">
                <a:latin typeface="Bahnschrift Light" panose="020B0502040204020203" pitchFamily="34" charset="0"/>
              </a:rPr>
            </a:br>
            <a:br>
              <a:rPr lang="ru-RU" sz="2000" dirty="0">
                <a:latin typeface="Bahnschrift Light" panose="020B0502040204020203" pitchFamily="34" charset="0"/>
              </a:rPr>
            </a:br>
            <a:r>
              <a:rPr lang="ru-RU" sz="2000" dirty="0">
                <a:latin typeface="Bahnschrift Light" panose="020B0502040204020203" pitchFamily="34" charset="0"/>
              </a:rPr>
              <a:t>Веса определяют паттерн данных, а смещение — порог активации.</a:t>
            </a:r>
          </a:p>
        </p:txBody>
      </p:sp>
      <p:grpSp>
        <p:nvGrpSpPr>
          <p:cNvPr id="8" name="Группа 7">
            <a:extLst>
              <a:ext uri="{FF2B5EF4-FFF2-40B4-BE49-F238E27FC236}">
                <a16:creationId xmlns:a16="http://schemas.microsoft.com/office/drawing/2014/main" id="{F020DBA4-AD72-D6C6-4118-C60431B6F8E4}"/>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ABD790A2-0708-C202-7E4C-4B662BA42FD4}"/>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69C31204-06B8-8E51-92C6-DEF4BCEC46A1}"/>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ACE4CBD3-1F33-15EA-FA7A-E0C05CD23BD9}"/>
              </a:ext>
            </a:extLst>
          </p:cNvPr>
          <p:cNvSpPr txBox="1">
            <a:spLocks/>
          </p:cNvSpPr>
          <p:nvPr/>
        </p:nvSpPr>
        <p:spPr>
          <a:xfrm>
            <a:off x="2047240" y="29791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СИГМОИДНАЯ ФУНКЦИЯ </a:t>
            </a:r>
          </a:p>
        </p:txBody>
      </p:sp>
      <p:grpSp>
        <p:nvGrpSpPr>
          <p:cNvPr id="3" name="Группа 2">
            <a:extLst>
              <a:ext uri="{FF2B5EF4-FFF2-40B4-BE49-F238E27FC236}">
                <a16:creationId xmlns:a16="http://schemas.microsoft.com/office/drawing/2014/main" id="{7BB49C40-C28F-84DD-0740-523A07F1F050}"/>
              </a:ext>
            </a:extLst>
          </p:cNvPr>
          <p:cNvGrpSpPr/>
          <p:nvPr/>
        </p:nvGrpSpPr>
        <p:grpSpPr>
          <a:xfrm>
            <a:off x="498116" y="1963616"/>
            <a:ext cx="5665570" cy="3862923"/>
            <a:chOff x="2284866" y="1623476"/>
            <a:chExt cx="6248400" cy="4216521"/>
          </a:xfrm>
        </p:grpSpPr>
        <p:pic>
          <p:nvPicPr>
            <p:cNvPr id="5122" name="Picture 2">
              <a:extLst>
                <a:ext uri="{FF2B5EF4-FFF2-40B4-BE49-F238E27FC236}">
                  <a16:creationId xmlns:a16="http://schemas.microsoft.com/office/drawing/2014/main" id="{998852BC-8799-5E04-0F97-856D6BEBC3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4866" y="1623476"/>
              <a:ext cx="6248400" cy="3514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E964D60-82DF-A7A1-8CA7-C08F54323CC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54" b="52171"/>
            <a:stretch>
              <a:fillRect/>
            </a:stretch>
          </p:blipFill>
          <p:spPr bwMode="auto">
            <a:xfrm>
              <a:off x="2284866" y="4986557"/>
              <a:ext cx="6248400" cy="8534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9509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8043A-6009-020C-D011-4F66B21A206B}"/>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130704BB-0807-7A58-2A7B-C18D048D7956}"/>
              </a:ext>
            </a:extLst>
          </p:cNvPr>
          <p:cNvSpPr txBox="1">
            <a:spLocks/>
          </p:cNvSpPr>
          <p:nvPr/>
        </p:nvSpPr>
        <p:spPr>
          <a:xfrm>
            <a:off x="6492728" y="1828338"/>
            <a:ext cx="5530198" cy="3730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Векторизация ускоряет вычисление выходных слоев, заменяя индексы матричными операциями.</a:t>
            </a:r>
          </a:p>
          <a:p>
            <a:pPr marL="0" indent="0">
              <a:buNone/>
            </a:pPr>
            <a:r>
              <a:rPr lang="ru-RU" sz="2000" dirty="0">
                <a:latin typeface="Bahnschrift Light" panose="020B0502040204020203" pitchFamily="34" charset="0"/>
              </a:rPr>
              <a:t>Представим активации предыдущего слоя как вектор-столбец, а веса связей — как матрицу. Умножаем результат и получаем  взвешенные суммы для нового слоя. Добавим вектор смещения и применим </a:t>
            </a:r>
            <a:r>
              <a:rPr lang="ru-RU" sz="2000" dirty="0" err="1">
                <a:latin typeface="Bahnschrift Light" panose="020B0502040204020203" pitchFamily="34" charset="0"/>
              </a:rPr>
              <a:t>сигмоидную</a:t>
            </a:r>
            <a:r>
              <a:rPr lang="ru-RU" sz="2000" dirty="0">
                <a:latin typeface="Bahnschrift Light" panose="020B0502040204020203" pitchFamily="34" charset="0"/>
              </a:rPr>
              <a:t> функцию к результату.</a:t>
            </a:r>
          </a:p>
          <a:p>
            <a:pPr marL="0" indent="0">
              <a:buNone/>
            </a:pPr>
            <a:r>
              <a:rPr lang="ru-RU" sz="2000" dirty="0">
                <a:latin typeface="Bahnschrift Light" panose="020B0502040204020203" pitchFamily="34" charset="0"/>
              </a:rPr>
              <a:t>Сеть распространяет данные между слоями. В выходном слое нейрон с максимальной активацией классифицирует цифру.</a:t>
            </a:r>
          </a:p>
        </p:txBody>
      </p:sp>
      <p:grpSp>
        <p:nvGrpSpPr>
          <p:cNvPr id="8" name="Группа 7">
            <a:extLst>
              <a:ext uri="{FF2B5EF4-FFF2-40B4-BE49-F238E27FC236}">
                <a16:creationId xmlns:a16="http://schemas.microsoft.com/office/drawing/2014/main" id="{21D55FF7-A67E-F58F-FD08-12A10BC29DF4}"/>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0C940D10-8FEA-EA4D-083F-F0AC36427F03}"/>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BDE47FC8-89F8-73AD-F260-F79FD6A1311D}"/>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567D953A-2D51-EC9E-360F-238980B65CEB}"/>
              </a:ext>
            </a:extLst>
          </p:cNvPr>
          <p:cNvSpPr txBox="1">
            <a:spLocks/>
          </p:cNvSpPr>
          <p:nvPr/>
        </p:nvSpPr>
        <p:spPr>
          <a:xfrm>
            <a:off x="2047240" y="29791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atin typeface="Bahnschrift Light" panose="020B0502040204020203" pitchFamily="34" charset="0"/>
              </a:rPr>
              <a:t>ФОРМУЛА АКТИВАЦИИ</a:t>
            </a:r>
            <a:endParaRPr lang="ru-RU" dirty="0">
              <a:latin typeface="Bahnschrift Light" panose="020B0502040204020203" pitchFamily="34" charset="0"/>
            </a:endParaRPr>
          </a:p>
        </p:txBody>
      </p:sp>
      <p:grpSp>
        <p:nvGrpSpPr>
          <p:cNvPr id="7" name="Группа 6">
            <a:extLst>
              <a:ext uri="{FF2B5EF4-FFF2-40B4-BE49-F238E27FC236}">
                <a16:creationId xmlns:a16="http://schemas.microsoft.com/office/drawing/2014/main" id="{B9C4D922-D1C9-5461-93E7-EFE29BE179CC}"/>
              </a:ext>
            </a:extLst>
          </p:cNvPr>
          <p:cNvGrpSpPr/>
          <p:nvPr/>
        </p:nvGrpSpPr>
        <p:grpSpPr>
          <a:xfrm>
            <a:off x="92874" y="2033201"/>
            <a:ext cx="6237464" cy="3320331"/>
            <a:chOff x="2047240" y="1195877"/>
            <a:chExt cx="9114736" cy="4999387"/>
          </a:xfrm>
        </p:grpSpPr>
        <p:pic>
          <p:nvPicPr>
            <p:cNvPr id="2" name="Рисунок 1">
              <a:extLst>
                <a:ext uri="{FF2B5EF4-FFF2-40B4-BE49-F238E27FC236}">
                  <a16:creationId xmlns:a16="http://schemas.microsoft.com/office/drawing/2014/main" id="{B99192CB-943D-B25B-9E98-180E4B037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7240" y="1195877"/>
              <a:ext cx="9114736" cy="4999387"/>
            </a:xfrm>
            <a:prstGeom prst="rect">
              <a:avLst/>
            </a:prstGeom>
          </p:spPr>
        </p:pic>
        <p:pic>
          <p:nvPicPr>
            <p:cNvPr id="6" name="Рисунок 5">
              <a:extLst>
                <a:ext uri="{FF2B5EF4-FFF2-40B4-BE49-F238E27FC236}">
                  <a16:creationId xmlns:a16="http://schemas.microsoft.com/office/drawing/2014/main" id="{A202F829-4239-3CA4-F982-370FA702EADE}"/>
                </a:ext>
              </a:extLst>
            </p:cNvPr>
            <p:cNvPicPr>
              <a:picLocks noChangeAspect="1"/>
            </p:cNvPicPr>
            <p:nvPr/>
          </p:nvPicPr>
          <p:blipFill>
            <a:blip r:embed="rId4" cstate="print">
              <a:extLst>
                <a:ext uri="{28A0092B-C50C-407E-A947-70E740481C1C}">
                  <a14:useLocalDpi xmlns:a14="http://schemas.microsoft.com/office/drawing/2010/main" val="0"/>
                </a:ext>
              </a:extLst>
            </a:blip>
            <a:srcRect l="45376" t="22152" r="17516" b="65816"/>
            <a:stretch>
              <a:fillRect/>
            </a:stretch>
          </p:blipFill>
          <p:spPr>
            <a:xfrm>
              <a:off x="6626273" y="2733691"/>
              <a:ext cx="2751407" cy="474779"/>
            </a:xfrm>
            <a:prstGeom prst="rect">
              <a:avLst/>
            </a:prstGeom>
          </p:spPr>
        </p:pic>
      </p:grpSp>
      <p:sp>
        <p:nvSpPr>
          <p:cNvPr id="4" name="Текст 2">
            <a:extLst>
              <a:ext uri="{FF2B5EF4-FFF2-40B4-BE49-F238E27FC236}">
                <a16:creationId xmlns:a16="http://schemas.microsoft.com/office/drawing/2014/main" id="{D3B076CE-799C-68C2-2CB0-4602D4F06D3F}"/>
              </a:ext>
            </a:extLst>
          </p:cNvPr>
          <p:cNvSpPr txBox="1">
            <a:spLocks/>
          </p:cNvSpPr>
          <p:nvPr/>
        </p:nvSpPr>
        <p:spPr>
          <a:xfrm>
            <a:off x="1399131" y="5763256"/>
            <a:ext cx="10187194" cy="993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Активация = </a:t>
            </a:r>
            <a:r>
              <a:rPr lang="ru-RU" sz="2000" dirty="0" err="1">
                <a:latin typeface="Bahnschrift Light" panose="020B0502040204020203" pitchFamily="34" charset="0"/>
              </a:rPr>
              <a:t>Сигмоида</a:t>
            </a:r>
            <a:r>
              <a:rPr lang="ru-RU" sz="2000" dirty="0">
                <a:latin typeface="Bahnschrift Light" panose="020B0502040204020203" pitchFamily="34" charset="0"/>
              </a:rPr>
              <a:t>(Матрица весов × Вектор активации + Вектор смещений)</a:t>
            </a:r>
          </a:p>
        </p:txBody>
      </p:sp>
    </p:spTree>
    <p:extLst>
      <p:ext uri="{BB962C8B-B14F-4D97-AF65-F5344CB8AC3E}">
        <p14:creationId xmlns:p14="http://schemas.microsoft.com/office/powerpoint/2010/main" val="277682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E27D0-BA28-4874-2F8B-FF37068E03EF}"/>
            </a:ext>
          </a:extLst>
        </p:cNvPr>
        <p:cNvGrpSpPr/>
        <p:nvPr/>
      </p:nvGrpSpPr>
      <p:grpSpPr>
        <a:xfrm>
          <a:off x="0" y="0"/>
          <a:ext cx="0" cy="0"/>
          <a:chOff x="0" y="0"/>
          <a:chExt cx="0" cy="0"/>
        </a:xfrm>
      </p:grpSpPr>
      <p:sp>
        <p:nvSpPr>
          <p:cNvPr id="5" name="Текст 2">
            <a:extLst>
              <a:ext uri="{FF2B5EF4-FFF2-40B4-BE49-F238E27FC236}">
                <a16:creationId xmlns:a16="http://schemas.microsoft.com/office/drawing/2014/main" id="{8682EE68-5735-B3D2-BD39-2462D85BFC89}"/>
              </a:ext>
            </a:extLst>
          </p:cNvPr>
          <p:cNvSpPr txBox="1">
            <a:spLocks/>
          </p:cNvSpPr>
          <p:nvPr/>
        </p:nvSpPr>
        <p:spPr>
          <a:xfrm>
            <a:off x="2047240" y="1387808"/>
            <a:ext cx="9885796" cy="2337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a:latin typeface="Bahnschrift Light" panose="020B0502040204020203" pitchFamily="34" charset="0"/>
              </a:rPr>
              <a:t>Сеть определяют веса и смещения. Изначально параметры случайны, поэтому сеть ошибается. Функция стоимости показывает, насколько плохо сеть классифицирует данные. Изменяя веса и смещения, мы уменьшаем стоимость и улучшаем работу сети.</a:t>
            </a:r>
            <a:br>
              <a:rPr lang="ru-RU" sz="2000" dirty="0">
                <a:latin typeface="Bahnschrift Light" panose="020B0502040204020203" pitchFamily="34" charset="0"/>
              </a:rPr>
            </a:br>
            <a:br>
              <a:rPr lang="ru-RU" sz="2000" dirty="0">
                <a:latin typeface="Bahnschrift Light" panose="020B0502040204020203" pitchFamily="34" charset="0"/>
              </a:rPr>
            </a:br>
            <a:r>
              <a:rPr lang="ru-RU" sz="2000" dirty="0">
                <a:latin typeface="Bahnschrift Light" panose="020B0502040204020203" pitchFamily="34" charset="0"/>
              </a:rPr>
              <a:t>Алгоритм вычисления </a:t>
            </a:r>
            <a:br>
              <a:rPr lang="ru-RU" sz="2000" dirty="0">
                <a:latin typeface="Bahnschrift Light" panose="020B0502040204020203" pitchFamily="34" charset="0"/>
              </a:rPr>
            </a:br>
            <a:r>
              <a:rPr lang="ru-RU" sz="2000" dirty="0">
                <a:latin typeface="Bahnschrift Light" panose="020B0502040204020203" pitchFamily="34" charset="0"/>
              </a:rPr>
              <a:t>1) Находим разницу между полученным и ожидаемым результатами</a:t>
            </a:r>
            <a:br>
              <a:rPr lang="ru-RU" sz="2000" dirty="0">
                <a:latin typeface="Bahnschrift Light" panose="020B0502040204020203" pitchFamily="34" charset="0"/>
              </a:rPr>
            </a:br>
            <a:r>
              <a:rPr lang="ru-RU" sz="2000" dirty="0">
                <a:latin typeface="Bahnschrift Light" panose="020B0502040204020203" pitchFamily="34" charset="0"/>
              </a:rPr>
              <a:t>2) Возводим в квадрат, чтобы усилить большие ошибки</a:t>
            </a:r>
            <a:br>
              <a:rPr lang="ru-RU" sz="2000" dirty="0">
                <a:latin typeface="Bahnschrift Light" panose="020B0502040204020203" pitchFamily="34" charset="0"/>
              </a:rPr>
            </a:br>
            <a:r>
              <a:rPr lang="ru-RU" sz="2000" dirty="0">
                <a:latin typeface="Bahnschrift Light" panose="020B0502040204020203" pitchFamily="34" charset="0"/>
              </a:rPr>
              <a:t>3) Суммируем результаты</a:t>
            </a:r>
          </a:p>
        </p:txBody>
      </p:sp>
      <p:grpSp>
        <p:nvGrpSpPr>
          <p:cNvPr id="8" name="Группа 7">
            <a:extLst>
              <a:ext uri="{FF2B5EF4-FFF2-40B4-BE49-F238E27FC236}">
                <a16:creationId xmlns:a16="http://schemas.microsoft.com/office/drawing/2014/main" id="{67584768-5EFC-29A9-4BEC-348DCFD55269}"/>
              </a:ext>
            </a:extLst>
          </p:cNvPr>
          <p:cNvGrpSpPr/>
          <p:nvPr/>
        </p:nvGrpSpPr>
        <p:grpSpPr>
          <a:xfrm>
            <a:off x="-1" y="0"/>
            <a:ext cx="1012055" cy="6858000"/>
            <a:chOff x="-1" y="0"/>
            <a:chExt cx="1012055" cy="6858000"/>
          </a:xfrm>
        </p:grpSpPr>
        <p:sp>
          <p:nvSpPr>
            <p:cNvPr id="9" name="Прямоугольник 8">
              <a:extLst>
                <a:ext uri="{FF2B5EF4-FFF2-40B4-BE49-F238E27FC236}">
                  <a16:creationId xmlns:a16="http://schemas.microsoft.com/office/drawing/2014/main" id="{36824BE6-B5A5-1A95-1C3E-D38BCA0112CE}"/>
                </a:ext>
              </a:extLst>
            </p:cNvPr>
            <p:cNvSpPr/>
            <p:nvPr/>
          </p:nvSpPr>
          <p:spPr>
            <a:xfrm>
              <a:off x="-1" y="0"/>
              <a:ext cx="1012055" cy="6858000"/>
            </a:xfrm>
            <a:prstGeom prst="rect">
              <a:avLst/>
            </a:prstGeom>
            <a:gradFill>
              <a:gsLst>
                <a:gs pos="0">
                  <a:srgbClr val="00315C"/>
                </a:gs>
                <a:gs pos="50000">
                  <a:srgbClr val="004685"/>
                </a:gs>
                <a:gs pos="100000">
                  <a:srgbClr val="00549F"/>
                </a:gs>
              </a:gsLst>
              <a:lin ang="5400000"/>
            </a:gra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dirty="0"/>
            </a:p>
          </p:txBody>
        </p:sp>
        <p:pic>
          <p:nvPicPr>
            <p:cNvPr id="10" name="Picture 2" descr="Picture 2">
              <a:extLst>
                <a:ext uri="{FF2B5EF4-FFF2-40B4-BE49-F238E27FC236}">
                  <a16:creationId xmlns:a16="http://schemas.microsoft.com/office/drawing/2014/main" id="{04875744-00C2-7F03-5A32-BD47FC111F2F}"/>
                </a:ext>
              </a:extLst>
            </p:cNvPr>
            <p:cNvPicPr>
              <a:picLocks noChangeAspect="1"/>
            </p:cNvPicPr>
            <p:nvPr/>
          </p:nvPicPr>
          <p:blipFill>
            <a:blip r:embed="rId2"/>
            <a:stretch>
              <a:fillRect/>
            </a:stretch>
          </p:blipFill>
          <p:spPr>
            <a:xfrm>
              <a:off x="92874" y="140800"/>
              <a:ext cx="810485" cy="791355"/>
            </a:xfrm>
            <a:prstGeom prst="rect">
              <a:avLst/>
            </a:prstGeom>
            <a:ln w="12700">
              <a:miter lim="400000"/>
            </a:ln>
          </p:spPr>
        </p:pic>
      </p:grpSp>
      <p:sp>
        <p:nvSpPr>
          <p:cNvPr id="11" name="Заголовок 1">
            <a:extLst>
              <a:ext uri="{FF2B5EF4-FFF2-40B4-BE49-F238E27FC236}">
                <a16:creationId xmlns:a16="http://schemas.microsoft.com/office/drawing/2014/main" id="{03AEA33E-DAE9-C9EC-5B33-40C624DA4335}"/>
              </a:ext>
            </a:extLst>
          </p:cNvPr>
          <p:cNvSpPr txBox="1">
            <a:spLocks/>
          </p:cNvSpPr>
          <p:nvPr/>
        </p:nvSpPr>
        <p:spPr>
          <a:xfrm>
            <a:off x="2047240" y="297913"/>
            <a:ext cx="12231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latin typeface="Bahnschrift Light" panose="020B0502040204020203" pitchFamily="34" charset="0"/>
              </a:rPr>
              <a:t>ФУНКЦИЯ СТОИМОСТИ</a:t>
            </a:r>
          </a:p>
        </p:txBody>
      </p:sp>
      <p:pic>
        <p:nvPicPr>
          <p:cNvPr id="6150" name="Picture 6">
            <a:extLst>
              <a:ext uri="{FF2B5EF4-FFF2-40B4-BE49-F238E27FC236}">
                <a16:creationId xmlns:a16="http://schemas.microsoft.com/office/drawing/2014/main" id="{835E3D21-8002-A73B-C27D-A6B02E6B7D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11" t="30822" r="5211" b="7997"/>
          <a:stretch>
            <a:fillRect/>
          </a:stretch>
        </p:blipFill>
        <p:spPr bwMode="auto">
          <a:xfrm>
            <a:off x="3218842" y="4055566"/>
            <a:ext cx="7542592" cy="233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3207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5894</TotalTime>
  <Words>1214</Words>
  <Application>Microsoft Office PowerPoint</Application>
  <PresentationFormat>Широкоэкранный</PresentationFormat>
  <Paragraphs>67</Paragraphs>
  <Slides>18</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18</vt:i4>
      </vt:variant>
    </vt:vector>
  </HeadingPairs>
  <TitlesOfParts>
    <vt:vector size="23" baseType="lpstr">
      <vt:lpstr>Arial</vt:lpstr>
      <vt:lpstr>Bahnschrift Light</vt:lpstr>
      <vt:lpstr>Calibri</vt:lpstr>
      <vt:lpstr>Calibri Light</vt:lpstr>
      <vt:lpstr>Тема Office</vt:lpstr>
      <vt:lpstr>НЕЙРОННАЯ СЕТЬ КОХОНЕНА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ВОПРОСЫ?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Динамическая генерация уровней при разработке видеоигры с возможностью смены фракции в ходе игровой сессии</dc:title>
  <dc:creator>Чулпан</dc:creator>
  <cp:lastModifiedBy>Alina Sirazetdinova</cp:lastModifiedBy>
  <cp:revision>39</cp:revision>
  <dcterms:modified xsi:type="dcterms:W3CDTF">2025-06-19T09:58:04Z</dcterms:modified>
</cp:coreProperties>
</file>